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160000" cy="8724900"/>
  <p:notesSz cx="6858000" cy="9144000"/>
  <p:embeddedFontLst>
    <p:embeddedFont>
      <p:font typeface="Calibri" panose="020F0502020204030204" pitchFamily="34"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10376"/>
            <a:ext cx="8636000" cy="187019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944110"/>
            <a:ext cx="7112000" cy="222969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472B40-8305-4D01-A411-2CF5F715A06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418674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72B40-8305-4D01-A411-2CF5F715A06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393491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49403"/>
            <a:ext cx="2286000" cy="74444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49403"/>
            <a:ext cx="6688667" cy="74444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72B40-8305-4D01-A411-2CF5F715A06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168543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72B40-8305-4D01-A411-2CF5F715A06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145412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606558"/>
            <a:ext cx="8636000" cy="17328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697986"/>
            <a:ext cx="8636000" cy="190857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72B40-8305-4D01-A411-2CF5F715A06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189762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035812"/>
            <a:ext cx="4487333" cy="57580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035812"/>
            <a:ext cx="4487333" cy="57580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472B40-8305-4D01-A411-2CF5F715A06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400041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953005"/>
            <a:ext cx="4489098" cy="8139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766925"/>
            <a:ext cx="4489098" cy="50269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953005"/>
            <a:ext cx="4490861" cy="8139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766925"/>
            <a:ext cx="4490861" cy="50269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472B40-8305-4D01-A411-2CF5F715A066}"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365404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472B40-8305-4D01-A411-2CF5F715A066}"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242864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72B40-8305-4D01-A411-2CF5F715A066}"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47485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47380"/>
            <a:ext cx="3342570" cy="147838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47382"/>
            <a:ext cx="5679722" cy="74464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825768"/>
            <a:ext cx="3342570" cy="5968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72B40-8305-4D01-A411-2CF5F715A06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238992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6107430"/>
            <a:ext cx="6096000" cy="72101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779586"/>
            <a:ext cx="6096000" cy="52349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6828447"/>
            <a:ext cx="6096000" cy="102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72B40-8305-4D01-A411-2CF5F715A06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4AF1-02AD-4528-8C67-3C43A7B39E06}" type="slidenum">
              <a:rPr lang="en-US" smtClean="0"/>
              <a:t>‹#›</a:t>
            </a:fld>
            <a:endParaRPr lang="en-US"/>
          </a:p>
        </p:txBody>
      </p:sp>
    </p:spTree>
    <p:extLst>
      <p:ext uri="{BB962C8B-B14F-4D97-AF65-F5344CB8AC3E}">
        <p14:creationId xmlns:p14="http://schemas.microsoft.com/office/powerpoint/2010/main" val="211166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49401"/>
            <a:ext cx="9144000" cy="14541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035812"/>
            <a:ext cx="9144000" cy="57580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8086692"/>
            <a:ext cx="2370667" cy="464520"/>
          </a:xfrm>
          <a:prstGeom prst="rect">
            <a:avLst/>
          </a:prstGeom>
        </p:spPr>
        <p:txBody>
          <a:bodyPr vert="horz" lIns="91440" tIns="45720" rIns="91440" bIns="45720" rtlCol="0" anchor="ctr"/>
          <a:lstStyle>
            <a:lvl1pPr algn="l">
              <a:defRPr sz="1200">
                <a:solidFill>
                  <a:schemeClr val="tx1">
                    <a:tint val="75000"/>
                  </a:schemeClr>
                </a:solidFill>
              </a:defRPr>
            </a:lvl1pPr>
          </a:lstStyle>
          <a:p>
            <a:fld id="{61472B40-8305-4D01-A411-2CF5F715A066}" type="datetimeFigureOut">
              <a:rPr lang="en-US" smtClean="0"/>
              <a:t>9/3/2014</a:t>
            </a:fld>
            <a:endParaRPr lang="en-US"/>
          </a:p>
        </p:txBody>
      </p:sp>
      <p:sp>
        <p:nvSpPr>
          <p:cNvPr id="5" name="Footer Placeholder 4"/>
          <p:cNvSpPr>
            <a:spLocks noGrp="1"/>
          </p:cNvSpPr>
          <p:nvPr>
            <p:ph type="ftr" sz="quarter" idx="3"/>
          </p:nvPr>
        </p:nvSpPr>
        <p:spPr>
          <a:xfrm>
            <a:off x="3471335" y="8086692"/>
            <a:ext cx="3217333" cy="46452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8086692"/>
            <a:ext cx="2370667" cy="464520"/>
          </a:xfrm>
          <a:prstGeom prst="rect">
            <a:avLst/>
          </a:prstGeom>
        </p:spPr>
        <p:txBody>
          <a:bodyPr vert="horz" lIns="91440" tIns="45720" rIns="91440" bIns="45720" rtlCol="0" anchor="ctr"/>
          <a:lstStyle>
            <a:lvl1pPr algn="r">
              <a:defRPr sz="1200">
                <a:solidFill>
                  <a:schemeClr val="tx1">
                    <a:tint val="75000"/>
                  </a:schemeClr>
                </a:solidFill>
              </a:defRPr>
            </a:lvl1pPr>
          </a:lstStyle>
          <a:p>
            <a:fld id="{2C894AF1-02AD-4528-8C67-3C43A7B39E06}" type="slidenum">
              <a:rPr lang="en-US" smtClean="0"/>
              <a:t>‹#›</a:t>
            </a:fld>
            <a:endParaRPr lang="en-US"/>
          </a:p>
        </p:txBody>
      </p:sp>
    </p:spTree>
    <p:extLst>
      <p:ext uri="{BB962C8B-B14F-4D97-AF65-F5344CB8AC3E}">
        <p14:creationId xmlns:p14="http://schemas.microsoft.com/office/powerpoint/2010/main" val="277729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97000" y="2628900"/>
            <a:ext cx="7904135" cy="384721"/>
          </a:xfrm>
          <a:prstGeom prst="rect">
            <a:avLst/>
          </a:prstGeom>
          <a:noFill/>
        </p:spPr>
        <p:txBody>
          <a:bodyPr vert="horz" rtlCol="0">
            <a:spAutoFit/>
          </a:bodyPr>
          <a:lstStyle/>
          <a:p>
            <a:pPr algn="ctr"/>
            <a:r>
              <a:rPr lang="en-US" sz="1900" smtClean="0">
                <a:solidFill>
                  <a:srgbClr val="FF0000"/>
                </a:solidFill>
                <a:latin typeface="Comic Sans MS - 26"/>
              </a:rPr>
              <a:t>Welcome to FIRST GRADE Back to School Night!</a:t>
            </a:r>
            <a:endParaRPr lang="en-US" sz="1900">
              <a:solidFill>
                <a:srgbClr val="FF0000"/>
              </a:solidFill>
              <a:latin typeface="Comic Sans MS - 26"/>
            </a:endParaRPr>
          </a:p>
        </p:txBody>
      </p:sp>
      <p:sp>
        <p:nvSpPr>
          <p:cNvPr id="3" name="TextBox 2"/>
          <p:cNvSpPr txBox="1"/>
          <p:nvPr/>
        </p:nvSpPr>
        <p:spPr>
          <a:xfrm>
            <a:off x="3822700" y="3365500"/>
            <a:ext cx="2228454" cy="738664"/>
          </a:xfrm>
          <a:prstGeom prst="rect">
            <a:avLst/>
          </a:prstGeom>
          <a:noFill/>
        </p:spPr>
        <p:txBody>
          <a:bodyPr vert="horz" rtlCol="0">
            <a:spAutoFit/>
          </a:bodyPr>
          <a:lstStyle/>
          <a:p>
            <a:pPr algn="ctr"/>
            <a:r>
              <a:rPr lang="en-US" sz="2100" smtClean="0">
                <a:solidFill>
                  <a:srgbClr val="000000"/>
                </a:solidFill>
                <a:latin typeface="Comic Sans MS - 28"/>
              </a:rPr>
              <a:t>Mrs. Gullion</a:t>
            </a:r>
          </a:p>
          <a:p>
            <a:pPr algn="ctr"/>
            <a:r>
              <a:rPr lang="en-US" sz="2100" smtClean="0">
                <a:solidFill>
                  <a:srgbClr val="000000"/>
                </a:solidFill>
                <a:latin typeface="Comic Sans MS - 28"/>
              </a:rPr>
              <a:t>Ms. Teschko</a:t>
            </a:r>
            <a:endParaRPr lang="en-US" sz="2100">
              <a:solidFill>
                <a:srgbClr val="000000"/>
              </a:solidFill>
              <a:latin typeface="Comic Sans MS - 28"/>
            </a:endParaRPr>
          </a:p>
        </p:txBody>
      </p:sp>
    </p:spTree>
    <p:extLst>
      <p:ext uri="{BB962C8B-B14F-4D97-AF65-F5344CB8AC3E}">
        <p14:creationId xmlns:p14="http://schemas.microsoft.com/office/powerpoint/2010/main" val="154517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47800" y="508000"/>
            <a:ext cx="5578449" cy="615553"/>
          </a:xfrm>
          <a:prstGeom prst="rect">
            <a:avLst/>
          </a:prstGeom>
          <a:noFill/>
        </p:spPr>
        <p:txBody>
          <a:bodyPr vert="horz" rtlCol="0">
            <a:spAutoFit/>
          </a:bodyPr>
          <a:lstStyle/>
          <a:p>
            <a:pPr algn="ctr"/>
            <a:r>
              <a:rPr lang="en-US" sz="3400" b="1" smtClean="0">
                <a:solidFill>
                  <a:srgbClr val="000000"/>
                </a:solidFill>
                <a:latin typeface="Comic Sans MS - 46"/>
              </a:rPr>
              <a:t>Homework Journals</a:t>
            </a:r>
            <a:endParaRPr lang="en-US" sz="3400" b="1">
              <a:solidFill>
                <a:srgbClr val="000000"/>
              </a:solidFill>
              <a:latin typeface="Comic Sans MS - 46"/>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295400"/>
            <a:ext cx="7696200" cy="4572000"/>
          </a:xfrm>
          <a:prstGeom prst="rect">
            <a:avLst/>
          </a:prstGeom>
          <a:solidFill>
            <a:scrgbClr r="0" g="0" b="0">
              <a:alpha val="0"/>
            </a:scrgbClr>
          </a:solidFill>
        </p:spPr>
      </p:pic>
      <p:sp>
        <p:nvSpPr>
          <p:cNvPr id="4" name="TextBox 3"/>
          <p:cNvSpPr txBox="1"/>
          <p:nvPr/>
        </p:nvSpPr>
        <p:spPr>
          <a:xfrm>
            <a:off x="1054100" y="1244600"/>
            <a:ext cx="7118248" cy="3115340"/>
          </a:xfrm>
          <a:prstGeom prst="rect">
            <a:avLst/>
          </a:prstGeom>
          <a:noFill/>
        </p:spPr>
        <p:txBody>
          <a:bodyPr vert="horz" rtlCol="0">
            <a:spAutoFit/>
          </a:bodyPr>
          <a:lstStyle/>
          <a:p>
            <a:r>
              <a:rPr lang="en-US" sz="1900" smtClean="0">
                <a:solidFill>
                  <a:srgbClr val="000000"/>
                </a:solidFill>
                <a:latin typeface="Comic Sans MS - 25"/>
              </a:rPr>
              <a:t>Starts Sept 2nd (Today)</a:t>
            </a:r>
          </a:p>
          <a:p>
            <a:r>
              <a:rPr lang="en-US" sz="1900" smtClean="0">
                <a:solidFill>
                  <a:srgbClr val="000000"/>
                </a:solidFill>
                <a:latin typeface="Comic Sans MS - 25"/>
              </a:rPr>
              <a:t>Assignment sheet for the week will be glued in on the first day of the week</a:t>
            </a:r>
          </a:p>
          <a:p>
            <a:r>
              <a:rPr lang="en-US" sz="1900" smtClean="0">
                <a:solidFill>
                  <a:srgbClr val="000000"/>
                </a:solidFill>
                <a:latin typeface="Comic Sans MS - 25"/>
              </a:rPr>
              <a:t>Please use the front and back of each sheet. Homework journals fill up quickly!</a:t>
            </a:r>
          </a:p>
          <a:p>
            <a:r>
              <a:rPr lang="en-US" sz="1900" smtClean="0">
                <a:solidFill>
                  <a:srgbClr val="000000"/>
                </a:solidFill>
                <a:latin typeface="Comic Sans MS - 25"/>
              </a:rPr>
              <a:t>One math assignment in Take Home Folder, one reading/writing assignment in journal</a:t>
            </a:r>
          </a:p>
          <a:p>
            <a:r>
              <a:rPr lang="en-US" sz="1900" smtClean="0">
                <a:solidFill>
                  <a:srgbClr val="000000"/>
                </a:solidFill>
                <a:latin typeface="Comic Sans MS - 25"/>
              </a:rPr>
              <a:t>Will be checked daily</a:t>
            </a:r>
          </a:p>
          <a:p>
            <a:r>
              <a:rPr lang="en-US" sz="1900" smtClean="0">
                <a:solidFill>
                  <a:srgbClr val="000000"/>
                </a:solidFill>
                <a:latin typeface="Comic Sans MS - 25"/>
              </a:rPr>
              <a:t>Weekend reading (record on reading log)</a:t>
            </a:r>
          </a:p>
          <a:p>
            <a:r>
              <a:rPr lang="en-US" sz="1900" smtClean="0">
                <a:solidFill>
                  <a:srgbClr val="000000"/>
                </a:solidFill>
                <a:latin typeface="Comic Sans MS - 25"/>
              </a:rPr>
              <a:t>Homework sheet can also be found on first grade  website </a:t>
            </a:r>
            <a:endParaRPr lang="en-US" sz="1900">
              <a:solidFill>
                <a:srgbClr val="000000"/>
              </a:solidFill>
              <a:latin typeface="Comic Sans MS - 25"/>
            </a:endParaRPr>
          </a:p>
        </p:txBody>
      </p:sp>
    </p:spTree>
    <p:extLst>
      <p:ext uri="{BB962C8B-B14F-4D97-AF65-F5344CB8AC3E}">
        <p14:creationId xmlns:p14="http://schemas.microsoft.com/office/powerpoint/2010/main" val="1731994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035300" y="279400"/>
            <a:ext cx="2403501" cy="646331"/>
          </a:xfrm>
          <a:prstGeom prst="rect">
            <a:avLst/>
          </a:prstGeom>
          <a:noFill/>
        </p:spPr>
        <p:txBody>
          <a:bodyPr vert="horz" rtlCol="0">
            <a:spAutoFit/>
          </a:bodyPr>
          <a:lstStyle/>
          <a:p>
            <a:pPr algn="ctr"/>
            <a:r>
              <a:rPr lang="en-US" sz="3600" b="1" smtClean="0">
                <a:solidFill>
                  <a:srgbClr val="000000"/>
                </a:solidFill>
                <a:latin typeface="Comic Sans MS - 49"/>
              </a:rPr>
              <a:t>Grading</a:t>
            </a:r>
            <a:endParaRPr lang="en-US" sz="3600" b="1">
              <a:solidFill>
                <a:srgbClr val="000000"/>
              </a:solidFill>
              <a:latin typeface="Comic Sans MS - 49"/>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143000"/>
            <a:ext cx="7696200" cy="4495800"/>
          </a:xfrm>
          <a:prstGeom prst="rect">
            <a:avLst/>
          </a:prstGeom>
          <a:solidFill>
            <a:scrgbClr r="0" g="0" b="0">
              <a:alpha val="0"/>
            </a:scrgbClr>
          </a:solidFill>
        </p:spPr>
      </p:pic>
      <p:sp>
        <p:nvSpPr>
          <p:cNvPr id="4" name="TextBox 3"/>
          <p:cNvSpPr txBox="1"/>
          <p:nvPr/>
        </p:nvSpPr>
        <p:spPr>
          <a:xfrm>
            <a:off x="1168400" y="1193800"/>
            <a:ext cx="6092037" cy="4401205"/>
          </a:xfrm>
          <a:prstGeom prst="rect">
            <a:avLst/>
          </a:prstGeom>
          <a:noFill/>
        </p:spPr>
        <p:txBody>
          <a:bodyPr vert="horz" rtlCol="0">
            <a:spAutoFit/>
          </a:bodyPr>
          <a:lstStyle/>
          <a:p>
            <a:r>
              <a:rPr lang="en-US" sz="1400" smtClean="0">
                <a:solidFill>
                  <a:srgbClr val="000000"/>
                </a:solidFill>
                <a:latin typeface="Comic Sans MS - 18"/>
              </a:rPr>
              <a:t>Report cards go out 4 times a year</a:t>
            </a:r>
          </a:p>
          <a:p>
            <a:r>
              <a:rPr lang="en-US" sz="1400" smtClean="0">
                <a:solidFill>
                  <a:srgbClr val="000000"/>
                </a:solidFill>
                <a:latin typeface="Comic Sans MS - 18"/>
              </a:rPr>
              <a:t>Everyone receives a progress report</a:t>
            </a:r>
          </a:p>
          <a:p>
            <a:r>
              <a:rPr lang="en-US" sz="1400" smtClean="0">
                <a:solidFill>
                  <a:srgbClr val="000000"/>
                </a:solidFill>
                <a:latin typeface="Comic Sans MS - 18"/>
              </a:rPr>
              <a:t>Grades will be:</a:t>
            </a:r>
          </a:p>
          <a:p>
            <a:r>
              <a:rPr lang="en-US" sz="1400" smtClean="0">
                <a:solidFill>
                  <a:srgbClr val="000000"/>
                </a:solidFill>
                <a:latin typeface="Comic Sans MS - 18"/>
              </a:rPr>
              <a:t>PR = Proficient </a:t>
            </a:r>
          </a:p>
          <a:p>
            <a:r>
              <a:rPr lang="en-US" sz="1400" smtClean="0">
                <a:solidFill>
                  <a:srgbClr val="000000"/>
                </a:solidFill>
                <a:latin typeface="Comic Sans MS - 18"/>
              </a:rPr>
              <a:t>IP= In Process </a:t>
            </a:r>
          </a:p>
          <a:p>
            <a:r>
              <a:rPr lang="en-US" sz="1400" smtClean="0">
                <a:solidFill>
                  <a:srgbClr val="000000"/>
                </a:solidFill>
                <a:latin typeface="Comic Sans MS - 18"/>
              </a:rPr>
              <a:t>EM = Emergent </a:t>
            </a:r>
          </a:p>
          <a:p>
            <a:r>
              <a:rPr lang="en-US" sz="1400" smtClean="0">
                <a:solidFill>
                  <a:srgbClr val="000000"/>
                </a:solidFill>
                <a:latin typeface="Comic Sans MS - 18"/>
              </a:rPr>
              <a:t>ND= Needs Development</a:t>
            </a:r>
          </a:p>
          <a:p>
            <a:endParaRPr lang="en-US" sz="1400" smtClean="0">
              <a:solidFill>
                <a:srgbClr val="000000"/>
              </a:solidFill>
              <a:latin typeface="Comic Sans MS - 18"/>
            </a:endParaRPr>
          </a:p>
          <a:p>
            <a:r>
              <a:rPr lang="en-US" sz="1400" smtClean="0">
                <a:solidFill>
                  <a:srgbClr val="000000"/>
                </a:solidFill>
                <a:latin typeface="Comic Sans MS - 18"/>
              </a:rPr>
              <a:t>Assignment Categories</a:t>
            </a:r>
          </a:p>
          <a:p>
            <a:r>
              <a:rPr lang="en-US" sz="1400" smtClean="0">
                <a:solidFill>
                  <a:srgbClr val="000000"/>
                </a:solidFill>
                <a:latin typeface="Comic Sans MS - 18"/>
              </a:rPr>
              <a:t>Assessment  55%</a:t>
            </a:r>
          </a:p>
          <a:p>
            <a:r>
              <a:rPr lang="en-US" sz="1400" smtClean="0">
                <a:solidFill>
                  <a:srgbClr val="000000"/>
                </a:solidFill>
                <a:latin typeface="Comic Sans MS - 18"/>
              </a:rPr>
              <a:t>Classwork  40%</a:t>
            </a:r>
          </a:p>
          <a:p>
            <a:r>
              <a:rPr lang="en-US" sz="1400" smtClean="0">
                <a:solidFill>
                  <a:srgbClr val="000000"/>
                </a:solidFill>
                <a:latin typeface="Comic Sans MS - 18"/>
              </a:rPr>
              <a:t>Homework  5%</a:t>
            </a:r>
          </a:p>
          <a:p>
            <a:endParaRPr lang="en-US" sz="1400" smtClean="0">
              <a:solidFill>
                <a:srgbClr val="000000"/>
              </a:solidFill>
              <a:latin typeface="Comic Sans MS - 18"/>
            </a:endParaRPr>
          </a:p>
          <a:p>
            <a:endParaRPr lang="en-US" sz="1400" smtClean="0">
              <a:solidFill>
                <a:srgbClr val="000000"/>
              </a:solidFill>
              <a:latin typeface="Comic Sans MS - 18"/>
            </a:endParaRPr>
          </a:p>
          <a:p>
            <a:pPr algn="ctr"/>
            <a:r>
              <a:rPr lang="en-US" sz="1400" smtClean="0">
                <a:solidFill>
                  <a:srgbClr val="000000"/>
                </a:solidFill>
                <a:latin typeface="Comic Sans MS - 18"/>
              </a:rPr>
              <a:t>Conferences will be held November 11th. </a:t>
            </a:r>
          </a:p>
          <a:p>
            <a:pPr algn="ctr"/>
            <a:r>
              <a:rPr lang="en-US" sz="1400" smtClean="0">
                <a:solidFill>
                  <a:srgbClr val="000000"/>
                </a:solidFill>
                <a:latin typeface="Comic Sans MS - 18"/>
              </a:rPr>
              <a:t>Sign ups will be online.  </a:t>
            </a:r>
          </a:p>
          <a:p>
            <a:pPr algn="ctr"/>
            <a:r>
              <a:rPr lang="en-US" sz="1400" smtClean="0">
                <a:solidFill>
                  <a:srgbClr val="000000"/>
                </a:solidFill>
                <a:latin typeface="Comic Sans MS - 18"/>
              </a:rPr>
              <a:t>www.signupgenius.com</a:t>
            </a:r>
          </a:p>
          <a:p>
            <a:pPr algn="ctr"/>
            <a:r>
              <a:rPr lang="en-US" sz="1400" smtClean="0">
                <a:solidFill>
                  <a:srgbClr val="000000"/>
                </a:solidFill>
                <a:latin typeface="Comic Sans MS - 18"/>
              </a:rPr>
              <a:t>Information will also be sent home with students.</a:t>
            </a:r>
          </a:p>
          <a:p>
            <a:endParaRPr lang="en-US" sz="1400" smtClean="0">
              <a:solidFill>
                <a:srgbClr val="000000"/>
              </a:solidFill>
              <a:latin typeface="Comic Sans MS - 18"/>
            </a:endParaRPr>
          </a:p>
          <a:p>
            <a:endParaRPr lang="en-US" sz="1400">
              <a:solidFill>
                <a:srgbClr val="000000"/>
              </a:solidFill>
              <a:latin typeface="Comic Sans MS - 18"/>
            </a:endParaRPr>
          </a:p>
        </p:txBody>
      </p:sp>
    </p:spTree>
    <p:extLst>
      <p:ext uri="{BB962C8B-B14F-4D97-AF65-F5344CB8AC3E}">
        <p14:creationId xmlns:p14="http://schemas.microsoft.com/office/powerpoint/2010/main" val="95209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365500" y="355600"/>
            <a:ext cx="1269670" cy="661720"/>
          </a:xfrm>
          <a:prstGeom prst="rect">
            <a:avLst/>
          </a:prstGeom>
          <a:noFill/>
        </p:spPr>
        <p:txBody>
          <a:bodyPr vert="horz" rtlCol="0">
            <a:spAutoFit/>
          </a:bodyPr>
          <a:lstStyle/>
          <a:p>
            <a:pPr algn="ctr"/>
            <a:r>
              <a:rPr lang="en-US" sz="3700" b="1" smtClean="0">
                <a:solidFill>
                  <a:srgbClr val="000000"/>
                </a:solidFill>
                <a:latin typeface="Comic Sans MS - 50"/>
              </a:rPr>
              <a:t>FYI</a:t>
            </a:r>
            <a:endParaRPr lang="en-US" sz="3700" b="1">
              <a:solidFill>
                <a:srgbClr val="000000"/>
              </a:solidFill>
              <a:latin typeface="Comic Sans MS - 50"/>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143000"/>
            <a:ext cx="7696200" cy="4343400"/>
          </a:xfrm>
          <a:prstGeom prst="rect">
            <a:avLst/>
          </a:prstGeom>
          <a:solidFill>
            <a:scrgbClr r="0" g="0" b="0">
              <a:alpha val="0"/>
            </a:scrgbClr>
          </a:solidFill>
        </p:spPr>
      </p:pic>
      <p:sp>
        <p:nvSpPr>
          <p:cNvPr id="4" name="TextBox 3"/>
          <p:cNvSpPr txBox="1"/>
          <p:nvPr/>
        </p:nvSpPr>
        <p:spPr>
          <a:xfrm>
            <a:off x="1054100" y="1193800"/>
            <a:ext cx="8966200" cy="3293209"/>
          </a:xfrm>
          <a:prstGeom prst="rect">
            <a:avLst/>
          </a:prstGeom>
          <a:noFill/>
        </p:spPr>
        <p:txBody>
          <a:bodyPr vert="horz" rtlCol="0">
            <a:spAutoFit/>
          </a:bodyPr>
          <a:lstStyle/>
          <a:p>
            <a:r>
              <a:rPr lang="en-US" sz="1600" smtClean="0">
                <a:solidFill>
                  <a:srgbClr val="000000"/>
                </a:solidFill>
                <a:latin typeface="Comic Sans MS - 22"/>
              </a:rPr>
              <a:t>Must be sent in a labeled envelope</a:t>
            </a:r>
          </a:p>
          <a:p>
            <a:r>
              <a:rPr lang="en-US" sz="1600" smtClean="0">
                <a:solidFill>
                  <a:srgbClr val="000000"/>
                </a:solidFill>
                <a:latin typeface="Comic Sans MS - 22"/>
              </a:rPr>
              <a:t>Lunch money must have students 4 digit pin number written      on it</a:t>
            </a:r>
          </a:p>
          <a:p>
            <a:r>
              <a:rPr lang="en-US" sz="1600" smtClean="0">
                <a:solidFill>
                  <a:srgbClr val="000000"/>
                </a:solidFill>
                <a:latin typeface="Comic Sans MS - 22"/>
              </a:rPr>
              <a:t>$5 for Time for Kids magazine</a:t>
            </a:r>
          </a:p>
          <a:p>
            <a:r>
              <a:rPr lang="en-US" sz="1600" smtClean="0">
                <a:solidFill>
                  <a:srgbClr val="000000"/>
                </a:solidFill>
                <a:latin typeface="Comic Sans MS - 22"/>
              </a:rPr>
              <a:t>Book orders (online)</a:t>
            </a:r>
          </a:p>
          <a:p>
            <a:r>
              <a:rPr lang="en-US" sz="1600" smtClean="0">
                <a:solidFill>
                  <a:srgbClr val="000000"/>
                </a:solidFill>
                <a:latin typeface="Comic Sans MS - 22"/>
              </a:rPr>
              <a:t>Please return family cards and pink emergency forms as soon    as possible</a:t>
            </a:r>
          </a:p>
          <a:p>
            <a:r>
              <a:rPr lang="en-US" sz="1600" smtClean="0">
                <a:solidFill>
                  <a:srgbClr val="000000"/>
                </a:solidFill>
                <a:latin typeface="Comic Sans MS - 22"/>
              </a:rPr>
              <a:t>Great behavior so far! If necessary, we will contact you by note or phone call.</a:t>
            </a:r>
          </a:p>
          <a:p>
            <a:r>
              <a:rPr lang="en-US" sz="1600" smtClean="0">
                <a:solidFill>
                  <a:srgbClr val="000000"/>
                </a:solidFill>
                <a:latin typeface="Comic Sans MS - 22"/>
              </a:rPr>
              <a:t>Birthdays - No food </a:t>
            </a:r>
          </a:p>
          <a:p>
            <a:r>
              <a:rPr lang="en-US" sz="1600" smtClean="0">
                <a:solidFill>
                  <a:srgbClr val="000000"/>
                </a:solidFill>
                <a:latin typeface="Comic Sans MS - 22"/>
              </a:rPr>
              <a:t>Consider joining PTO ($10).  They greatly support the       			students and staff!</a:t>
            </a:r>
          </a:p>
          <a:p>
            <a:pPr algn="ctr"/>
            <a:r>
              <a:rPr lang="en-US" sz="1600" smtClean="0">
                <a:solidFill>
                  <a:srgbClr val="000000"/>
                </a:solidFill>
                <a:latin typeface="Comic Sans MS - 22"/>
              </a:rPr>
              <a:t>a note must be sent in whenever there is a change in your          		child's dismissal</a:t>
            </a:r>
          </a:p>
          <a:p>
            <a:pPr algn="ctr"/>
            <a:r>
              <a:rPr lang="en-US" sz="1600" smtClean="0">
                <a:solidFill>
                  <a:srgbClr val="000000"/>
                </a:solidFill>
                <a:latin typeface="Comic Sans MS - 22"/>
              </a:rPr>
              <a:t>Box Tops</a:t>
            </a:r>
          </a:p>
          <a:p>
            <a:endParaRPr lang="en-US" sz="1600" smtClean="0">
              <a:solidFill>
                <a:srgbClr val="000000"/>
              </a:solidFill>
              <a:latin typeface="Comic Sans MS - 22"/>
            </a:endParaRPr>
          </a:p>
          <a:p>
            <a:endParaRPr lang="en-US" sz="1600">
              <a:solidFill>
                <a:srgbClr val="000000"/>
              </a:solidFill>
              <a:latin typeface="Comic Sans MS - 22"/>
            </a:endParaRPr>
          </a:p>
        </p:txBody>
      </p:sp>
    </p:spTree>
    <p:extLst>
      <p:ext uri="{BB962C8B-B14F-4D97-AF65-F5344CB8AC3E}">
        <p14:creationId xmlns:p14="http://schemas.microsoft.com/office/powerpoint/2010/main" val="85733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533400" y="1295400"/>
            <a:ext cx="7696200" cy="4495800"/>
          </a:xfrm>
          <a:prstGeom prst="rect">
            <a:avLst/>
          </a:prstGeom>
          <a:solidFill>
            <a:scrgbClr r="0" g="0" b="0">
              <a:alpha val="0"/>
            </a:scrgbClr>
          </a:solidFill>
        </p:spPr>
      </p:pic>
      <p:sp>
        <p:nvSpPr>
          <p:cNvPr id="3" name="TextBox 2"/>
          <p:cNvSpPr txBox="1"/>
          <p:nvPr/>
        </p:nvSpPr>
        <p:spPr>
          <a:xfrm>
            <a:off x="939800" y="393700"/>
            <a:ext cx="3441217" cy="661720"/>
          </a:xfrm>
          <a:prstGeom prst="rect">
            <a:avLst/>
          </a:prstGeom>
          <a:noFill/>
        </p:spPr>
        <p:txBody>
          <a:bodyPr vert="horz" rtlCol="0">
            <a:spAutoFit/>
          </a:bodyPr>
          <a:lstStyle/>
          <a:p>
            <a:pPr algn="ctr"/>
            <a:r>
              <a:rPr lang="en-US" sz="3700" b="1" smtClean="0">
                <a:solidFill>
                  <a:srgbClr val="000000"/>
                </a:solidFill>
                <a:latin typeface="Comic Sans MS - 50"/>
              </a:rPr>
              <a:t>Field Trips</a:t>
            </a:r>
            <a:endParaRPr lang="en-US" sz="3700" b="1">
              <a:solidFill>
                <a:srgbClr val="000000"/>
              </a:solidFill>
              <a:latin typeface="Comic Sans MS - 50"/>
            </a:endParaRPr>
          </a:p>
        </p:txBody>
      </p:sp>
      <p:sp>
        <p:nvSpPr>
          <p:cNvPr id="4" name="TextBox 3"/>
          <p:cNvSpPr txBox="1"/>
          <p:nvPr/>
        </p:nvSpPr>
        <p:spPr>
          <a:xfrm>
            <a:off x="1257300" y="1498600"/>
            <a:ext cx="8764778" cy="1846659"/>
          </a:xfrm>
          <a:prstGeom prst="rect">
            <a:avLst/>
          </a:prstGeom>
          <a:noFill/>
        </p:spPr>
        <p:txBody>
          <a:bodyPr vert="horz" rtlCol="0">
            <a:spAutoFit/>
          </a:bodyPr>
          <a:lstStyle/>
          <a:p>
            <a:r>
              <a:rPr lang="en-US" sz="1900" smtClean="0">
                <a:solidFill>
                  <a:srgbClr val="000000"/>
                </a:solidFill>
                <a:latin typeface="Comic Sans MS - 26"/>
              </a:rPr>
              <a:t>Baltimore Aquarium (October 9th)</a:t>
            </a:r>
          </a:p>
          <a:p>
            <a:r>
              <a:rPr lang="en-US" sz="1900" smtClean="0">
                <a:solidFill>
                  <a:srgbClr val="000000"/>
                </a:solidFill>
                <a:latin typeface="Comic Sans MS - 26"/>
              </a:rPr>
              <a:t>Camp Schmidt</a:t>
            </a:r>
          </a:p>
          <a:p>
            <a:r>
              <a:rPr lang="en-US" sz="1900" smtClean="0">
                <a:solidFill>
                  <a:srgbClr val="000000"/>
                </a:solidFill>
                <a:latin typeface="Comic Sans MS - 26"/>
              </a:rPr>
              <a:t>need 3-4 parent volunteers to attend training on October 2nd to lead groups</a:t>
            </a:r>
          </a:p>
          <a:p>
            <a:r>
              <a:rPr lang="en-US" sz="1900" smtClean="0">
                <a:solidFill>
                  <a:srgbClr val="000000"/>
                </a:solidFill>
                <a:latin typeface="Comic Sans MS - 26"/>
              </a:rPr>
              <a:t>trip date will be between October-December</a:t>
            </a:r>
          </a:p>
          <a:p>
            <a:r>
              <a:rPr lang="en-US" sz="1900" smtClean="0">
                <a:solidFill>
                  <a:srgbClr val="000000"/>
                </a:solidFill>
                <a:latin typeface="Comic Sans MS - 26"/>
              </a:rPr>
              <a:t>FREE!</a:t>
            </a:r>
          </a:p>
          <a:p>
            <a:r>
              <a:rPr lang="en-US" sz="1900" smtClean="0">
                <a:solidFill>
                  <a:srgbClr val="000000"/>
                </a:solidFill>
                <a:latin typeface="Comic Sans MS - 26"/>
              </a:rPr>
              <a:t>tree identification, stream study, soil, pollination</a:t>
            </a:r>
            <a:endParaRPr lang="en-US" sz="1900">
              <a:solidFill>
                <a:srgbClr val="000000"/>
              </a:solidFill>
              <a:latin typeface="Comic Sans MS - 26"/>
            </a:endParaRPr>
          </a:p>
        </p:txBody>
      </p:sp>
    </p:spTree>
    <p:extLst>
      <p:ext uri="{BB962C8B-B14F-4D97-AF65-F5344CB8AC3E}">
        <p14:creationId xmlns:p14="http://schemas.microsoft.com/office/powerpoint/2010/main" val="36202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533400" y="1295400"/>
            <a:ext cx="7696200" cy="4495800"/>
          </a:xfrm>
          <a:prstGeom prst="rect">
            <a:avLst/>
          </a:prstGeom>
          <a:solidFill>
            <a:scrgbClr r="0" g="0" b="0">
              <a:alpha val="0"/>
            </a:scrgbClr>
          </a:solidFill>
        </p:spPr>
      </p:pic>
      <p:sp>
        <p:nvSpPr>
          <p:cNvPr id="3" name="TextBox 2"/>
          <p:cNvSpPr txBox="1"/>
          <p:nvPr/>
        </p:nvSpPr>
        <p:spPr>
          <a:xfrm>
            <a:off x="939800" y="393700"/>
            <a:ext cx="6842582" cy="923330"/>
          </a:xfrm>
          <a:prstGeom prst="rect">
            <a:avLst/>
          </a:prstGeom>
          <a:noFill/>
        </p:spPr>
        <p:txBody>
          <a:bodyPr vert="horz" rtlCol="0">
            <a:spAutoFit/>
          </a:bodyPr>
          <a:lstStyle/>
          <a:p>
            <a:pPr algn="ctr"/>
            <a:r>
              <a:rPr lang="en-US" sz="2700" b="1" smtClean="0">
                <a:solidFill>
                  <a:srgbClr val="000000"/>
                </a:solidFill>
                <a:latin typeface="Comic Sans MS - 36"/>
              </a:rPr>
              <a:t>Requested but not Required :)</a:t>
            </a:r>
          </a:p>
          <a:p>
            <a:pPr algn="ctr"/>
            <a:endParaRPr lang="en-US" sz="2700" b="1">
              <a:solidFill>
                <a:srgbClr val="000000"/>
              </a:solidFill>
              <a:latin typeface="Comic Sans MS - 36"/>
            </a:endParaRPr>
          </a:p>
        </p:txBody>
      </p:sp>
      <p:sp>
        <p:nvSpPr>
          <p:cNvPr id="4" name="TextBox 3"/>
          <p:cNvSpPr txBox="1"/>
          <p:nvPr/>
        </p:nvSpPr>
        <p:spPr>
          <a:xfrm>
            <a:off x="1257300" y="1498600"/>
            <a:ext cx="8764778" cy="1261884"/>
          </a:xfrm>
          <a:prstGeom prst="rect">
            <a:avLst/>
          </a:prstGeom>
          <a:noFill/>
        </p:spPr>
        <p:txBody>
          <a:bodyPr vert="horz" rtlCol="0">
            <a:spAutoFit/>
          </a:bodyPr>
          <a:lstStyle/>
          <a:p>
            <a:r>
              <a:rPr lang="en-US" sz="1900" smtClean="0">
                <a:solidFill>
                  <a:srgbClr val="000000"/>
                </a:solidFill>
                <a:latin typeface="Comic Sans MS - 26"/>
              </a:rPr>
              <a:t>inexpensive colored copy paper</a:t>
            </a:r>
          </a:p>
          <a:p>
            <a:r>
              <a:rPr lang="en-US" sz="1900" smtClean="0">
                <a:solidFill>
                  <a:srgbClr val="000000"/>
                </a:solidFill>
                <a:latin typeface="Comic Sans MS - 26"/>
              </a:rPr>
              <a:t>liquid pump soap (not hand sanitizer)</a:t>
            </a:r>
          </a:p>
          <a:p>
            <a:r>
              <a:rPr lang="en-US" sz="1900" smtClean="0">
                <a:solidFill>
                  <a:srgbClr val="000000"/>
                </a:solidFill>
                <a:latin typeface="Comic Sans MS - 26"/>
              </a:rPr>
              <a:t>tissues </a:t>
            </a:r>
          </a:p>
          <a:p>
            <a:endParaRPr lang="en-US" sz="1900">
              <a:solidFill>
                <a:srgbClr val="000000"/>
              </a:solidFill>
              <a:latin typeface="Comic Sans MS - 26"/>
            </a:endParaRPr>
          </a:p>
        </p:txBody>
      </p:sp>
    </p:spTree>
    <p:extLst>
      <p:ext uri="{BB962C8B-B14F-4D97-AF65-F5344CB8AC3E}">
        <p14:creationId xmlns:p14="http://schemas.microsoft.com/office/powerpoint/2010/main" val="147262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00100" y="609600"/>
            <a:ext cx="7543800" cy="3877985"/>
          </a:xfrm>
          <a:prstGeom prst="rect">
            <a:avLst/>
          </a:prstGeom>
          <a:noFill/>
        </p:spPr>
        <p:txBody>
          <a:bodyPr vert="horz" rtlCol="0">
            <a:spAutoFit/>
          </a:bodyPr>
          <a:lstStyle/>
          <a:p>
            <a:pPr algn="ctr"/>
            <a:r>
              <a:rPr lang="en-US" sz="3400" smtClean="0">
                <a:solidFill>
                  <a:srgbClr val="000000"/>
                </a:solidFill>
                <a:latin typeface="Comic Sans MS - 46"/>
              </a:rPr>
              <a:t>THE END </a:t>
            </a:r>
            <a:r>
              <a:rPr lang="en-US" sz="3400" smtClean="0">
                <a:solidFill>
                  <a:srgbClr val="000000"/>
                </a:solidFill>
                <a:latin typeface="Wingdings - 46"/>
              </a:rPr>
              <a:t></a:t>
            </a:r>
          </a:p>
          <a:p>
            <a:pPr algn="ctr"/>
            <a:endParaRPr lang="en-US" sz="3400" smtClean="0">
              <a:solidFill>
                <a:srgbClr val="000000"/>
              </a:solidFill>
              <a:latin typeface="Wingdings - 46"/>
            </a:endParaRPr>
          </a:p>
          <a:p>
            <a:pPr algn="ctr"/>
            <a:r>
              <a:rPr lang="en-US" sz="3400" smtClean="0">
                <a:solidFill>
                  <a:srgbClr val="000000"/>
                </a:solidFill>
                <a:latin typeface="Wingdings - 46"/>
              </a:rPr>
              <a:t>Th</a:t>
            </a:r>
            <a:r>
              <a:rPr lang="en-US" sz="2700" smtClean="0">
                <a:solidFill>
                  <a:srgbClr val="000000"/>
                </a:solidFill>
                <a:latin typeface="Tahoma - 36"/>
              </a:rPr>
              <a:t>ank you for coming!</a:t>
            </a:r>
          </a:p>
          <a:p>
            <a:pPr algn="ctr"/>
            <a:r>
              <a:rPr lang="en-US" sz="2700" smtClean="0">
                <a:solidFill>
                  <a:srgbClr val="000000"/>
                </a:solidFill>
                <a:latin typeface="Tahoma - 36"/>
              </a:rPr>
              <a:t>We look forward to working with you throughout the school year</a:t>
            </a:r>
          </a:p>
          <a:p>
            <a:pPr algn="ctr"/>
            <a:endParaRPr lang="en-US" sz="2700" smtClean="0">
              <a:solidFill>
                <a:srgbClr val="000000"/>
              </a:solidFill>
              <a:latin typeface="Tahoma - 36"/>
            </a:endParaRPr>
          </a:p>
          <a:p>
            <a:pPr algn="ctr"/>
            <a:endParaRPr lang="en-US" sz="2700" smtClean="0">
              <a:solidFill>
                <a:srgbClr val="000000"/>
              </a:solidFill>
              <a:latin typeface="Tahoma - 36"/>
            </a:endParaRPr>
          </a:p>
          <a:p>
            <a:pPr algn="ctr"/>
            <a:r>
              <a:rPr lang="en-US" sz="2700" smtClean="0">
                <a:solidFill>
                  <a:srgbClr val="000000"/>
                </a:solidFill>
                <a:latin typeface="Tahoma - 36"/>
              </a:rPr>
              <a:t>www.mattaponi1.weebly.com</a:t>
            </a:r>
            <a:endParaRPr lang="en-US" sz="2700">
              <a:solidFill>
                <a:srgbClr val="000000"/>
              </a:solidFill>
              <a:latin typeface="Tahoma - 36"/>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0" y="4495800"/>
            <a:ext cx="9144000" cy="990600"/>
          </a:xfrm>
          <a:prstGeom prst="rect">
            <a:avLst/>
          </a:prstGeom>
          <a:solidFill>
            <a:scrgbClr r="0" g="0" b="0">
              <a:alpha val="0"/>
            </a:scrgbClr>
          </a:solidFill>
        </p:spPr>
      </p:pic>
    </p:spTree>
    <p:extLst>
      <p:ext uri="{BB962C8B-B14F-4D97-AF65-F5344CB8AC3E}">
        <p14:creationId xmlns:p14="http://schemas.microsoft.com/office/powerpoint/2010/main" val="282801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73300" y="482600"/>
            <a:ext cx="4011625" cy="630942"/>
          </a:xfrm>
          <a:prstGeom prst="rect">
            <a:avLst/>
          </a:prstGeom>
          <a:noFill/>
        </p:spPr>
        <p:txBody>
          <a:bodyPr vert="horz" rtlCol="0">
            <a:spAutoFit/>
          </a:bodyPr>
          <a:lstStyle/>
          <a:p>
            <a:pPr algn="ctr"/>
            <a:r>
              <a:rPr lang="en-US" sz="3500" b="1" smtClean="0">
                <a:solidFill>
                  <a:srgbClr val="000000"/>
                </a:solidFill>
                <a:latin typeface="Comic Sans MS - 46"/>
              </a:rPr>
              <a:t>Our Schedule</a:t>
            </a:r>
            <a:endParaRPr lang="en-US" sz="3500" b="1">
              <a:solidFill>
                <a:srgbClr val="000000"/>
              </a:solidFill>
              <a:latin typeface="Comic Sans MS - 46"/>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800100" y="2794000"/>
            <a:ext cx="7696200" cy="4191000"/>
          </a:xfrm>
          <a:prstGeom prst="rect">
            <a:avLst/>
          </a:prstGeom>
          <a:solidFill>
            <a:scrgbClr r="0" g="0" b="0">
              <a:alpha val="0"/>
            </a:scrgbClr>
          </a:solidFill>
        </p:spPr>
      </p:pic>
      <p:sp>
        <p:nvSpPr>
          <p:cNvPr id="4" name="TextBox 3"/>
          <p:cNvSpPr txBox="1"/>
          <p:nvPr/>
        </p:nvSpPr>
        <p:spPr>
          <a:xfrm>
            <a:off x="482600" y="3683000"/>
            <a:ext cx="7617231" cy="954107"/>
          </a:xfrm>
          <a:prstGeom prst="rect">
            <a:avLst/>
          </a:prstGeom>
          <a:noFill/>
        </p:spPr>
        <p:txBody>
          <a:bodyPr vert="horz" rtlCol="0">
            <a:spAutoFit/>
          </a:bodyPr>
          <a:lstStyle/>
          <a:p>
            <a:r>
              <a:rPr lang="en-US" sz="1400" smtClean="0">
                <a:solidFill>
                  <a:srgbClr val="000000"/>
                </a:solidFill>
                <a:latin typeface="Comic Sans MS - 19"/>
              </a:rPr>
              <a:t>Ms. Teschko</a:t>
            </a:r>
          </a:p>
          <a:p>
            <a:r>
              <a:rPr lang="en-US" sz="1400" smtClean="0">
                <a:solidFill>
                  <a:srgbClr val="000000"/>
                </a:solidFill>
                <a:latin typeface="Comic Sans MS - 19"/>
              </a:rPr>
              <a:t>PE - Wednesday, Friday</a:t>
            </a:r>
          </a:p>
          <a:p>
            <a:r>
              <a:rPr lang="en-US" sz="1400" smtClean="0">
                <a:solidFill>
                  <a:srgbClr val="000000"/>
                </a:solidFill>
                <a:latin typeface="Comic Sans MS - 19"/>
              </a:rPr>
              <a:t>Music - Monday, Thursday</a:t>
            </a:r>
          </a:p>
          <a:p>
            <a:r>
              <a:rPr lang="en-US" sz="1400" smtClean="0">
                <a:solidFill>
                  <a:srgbClr val="000000"/>
                </a:solidFill>
                <a:latin typeface="Comic Sans MS - 19"/>
              </a:rPr>
              <a:t>Tuesday - rotates between Music, PE, Media, and World Language</a:t>
            </a:r>
            <a:endParaRPr lang="en-US" sz="1400">
              <a:solidFill>
                <a:srgbClr val="000000"/>
              </a:solidFill>
              <a:latin typeface="Comic Sans MS - 19"/>
            </a:endParaRPr>
          </a:p>
        </p:txBody>
      </p:sp>
      <p:sp>
        <p:nvSpPr>
          <p:cNvPr id="5" name="TextBox 4"/>
          <p:cNvSpPr txBox="1"/>
          <p:nvPr/>
        </p:nvSpPr>
        <p:spPr>
          <a:xfrm>
            <a:off x="444500" y="1663700"/>
            <a:ext cx="7617231" cy="954107"/>
          </a:xfrm>
          <a:prstGeom prst="rect">
            <a:avLst/>
          </a:prstGeom>
          <a:noFill/>
        </p:spPr>
        <p:txBody>
          <a:bodyPr vert="horz" rtlCol="0">
            <a:spAutoFit/>
          </a:bodyPr>
          <a:lstStyle/>
          <a:p>
            <a:r>
              <a:rPr lang="en-US" sz="1400" smtClean="0">
                <a:solidFill>
                  <a:srgbClr val="000000"/>
                </a:solidFill>
                <a:latin typeface="Comic Sans MS - 19"/>
              </a:rPr>
              <a:t>Mrs. Gullion</a:t>
            </a:r>
          </a:p>
          <a:p>
            <a:r>
              <a:rPr lang="en-US" sz="1400" smtClean="0">
                <a:solidFill>
                  <a:srgbClr val="000000"/>
                </a:solidFill>
                <a:latin typeface="Comic Sans MS - 19"/>
              </a:rPr>
              <a:t>PE - Monday, Thursday</a:t>
            </a:r>
          </a:p>
          <a:p>
            <a:r>
              <a:rPr lang="en-US" sz="1400" smtClean="0">
                <a:solidFill>
                  <a:srgbClr val="000000"/>
                </a:solidFill>
                <a:latin typeface="Comic Sans MS - 19"/>
              </a:rPr>
              <a:t>Music - Wednesday, Friday</a:t>
            </a:r>
          </a:p>
          <a:p>
            <a:r>
              <a:rPr lang="en-US" sz="1400" smtClean="0">
                <a:solidFill>
                  <a:srgbClr val="000000"/>
                </a:solidFill>
                <a:latin typeface="Comic Sans MS - 19"/>
              </a:rPr>
              <a:t>Tuesday - rotates between Music, PE, Media, and World Language</a:t>
            </a:r>
            <a:endParaRPr lang="en-US" sz="1400">
              <a:solidFill>
                <a:srgbClr val="000000"/>
              </a:solidFill>
              <a:latin typeface="Comic Sans MS - 19"/>
            </a:endParaRPr>
          </a:p>
        </p:txBody>
      </p:sp>
    </p:spTree>
    <p:extLst>
      <p:ext uri="{BB962C8B-B14F-4D97-AF65-F5344CB8AC3E}">
        <p14:creationId xmlns:p14="http://schemas.microsoft.com/office/powerpoint/2010/main" val="275849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89000" y="431800"/>
            <a:ext cx="6700875" cy="615553"/>
          </a:xfrm>
          <a:prstGeom prst="rect">
            <a:avLst/>
          </a:prstGeom>
          <a:noFill/>
        </p:spPr>
        <p:txBody>
          <a:bodyPr vert="horz" rtlCol="0">
            <a:spAutoFit/>
          </a:bodyPr>
          <a:lstStyle/>
          <a:p>
            <a:pPr algn="ctr"/>
            <a:r>
              <a:rPr lang="en-US" sz="3400" b="1" smtClean="0">
                <a:solidFill>
                  <a:srgbClr val="000000"/>
                </a:solidFill>
                <a:latin typeface="Comic Sans MS - 45"/>
              </a:rPr>
              <a:t>Our Reading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457200" y="1295400"/>
            <a:ext cx="3771900" cy="3657600"/>
          </a:xfrm>
          <a:prstGeom prst="rect">
            <a:avLst/>
          </a:prstGeom>
          <a:solidFill>
            <a:scrgbClr r="0" g="0" b="0">
              <a:alpha val="0"/>
            </a:scrgbClr>
          </a:solidFill>
        </p:spPr>
      </p:pic>
      <p:sp>
        <p:nvSpPr>
          <p:cNvPr id="4" name="TextBox 3"/>
          <p:cNvSpPr txBox="1"/>
          <p:nvPr/>
        </p:nvSpPr>
        <p:spPr>
          <a:xfrm>
            <a:off x="482600" y="1346200"/>
            <a:ext cx="8032903" cy="3554819"/>
          </a:xfrm>
          <a:prstGeom prst="rect">
            <a:avLst/>
          </a:prstGeom>
          <a:noFill/>
        </p:spPr>
        <p:txBody>
          <a:bodyPr vert="horz" rtlCol="0">
            <a:spAutoFit/>
          </a:bodyPr>
          <a:lstStyle/>
          <a:p>
            <a:r>
              <a:rPr lang="en-US" smtClean="0">
                <a:solidFill>
                  <a:srgbClr val="000000"/>
                </a:solidFill>
                <a:latin typeface="Comic Sans MS - 24"/>
              </a:rPr>
              <a:t>New Reading series (McGraw Hill Reading, </a:t>
            </a:r>
            <a:r>
              <a:rPr lang="en-US" u="sng" smtClean="0">
                <a:solidFill>
                  <a:srgbClr val="000000"/>
                </a:solidFill>
                <a:latin typeface="Comic Sans MS - 24"/>
              </a:rPr>
              <a:t>Wonders)</a:t>
            </a:r>
          </a:p>
          <a:p>
            <a:r>
              <a:rPr lang="en-US" u="sng" smtClean="0">
                <a:solidFill>
                  <a:srgbClr val="000000"/>
                </a:solidFill>
                <a:latin typeface="Comic Sans MS - 24"/>
              </a:rPr>
              <a:t>I</a:t>
            </a:r>
            <a:r>
              <a:rPr lang="en-US" smtClean="0">
                <a:solidFill>
                  <a:srgbClr val="000000"/>
                </a:solidFill>
                <a:latin typeface="Comic Sans MS - 24"/>
              </a:rPr>
              <a:t>ncludes more expository text</a:t>
            </a:r>
          </a:p>
          <a:p>
            <a:r>
              <a:rPr lang="en-US" smtClean="0">
                <a:solidFill>
                  <a:srgbClr val="000000"/>
                </a:solidFill>
                <a:latin typeface="Comic Sans MS - 24"/>
              </a:rPr>
              <a:t>Author's Purpose </a:t>
            </a:r>
          </a:p>
          <a:p>
            <a:r>
              <a:rPr lang="en-US" smtClean="0">
                <a:solidFill>
                  <a:srgbClr val="000000"/>
                </a:solidFill>
                <a:latin typeface="Comic Sans MS - 24"/>
              </a:rPr>
              <a:t>Genres</a:t>
            </a:r>
          </a:p>
          <a:p>
            <a:r>
              <a:rPr lang="en-US" smtClean="0">
                <a:solidFill>
                  <a:srgbClr val="000000"/>
                </a:solidFill>
                <a:latin typeface="Comic Sans MS - 24"/>
              </a:rPr>
              <a:t>F</a:t>
            </a:r>
            <a:r>
              <a:rPr lang="en-US" sz="1500" smtClean="0">
                <a:solidFill>
                  <a:srgbClr val="000000"/>
                </a:solidFill>
                <a:latin typeface="Comic Sans MS - 20"/>
              </a:rPr>
              <a:t>iction</a:t>
            </a:r>
          </a:p>
          <a:p>
            <a:r>
              <a:rPr lang="en-US" sz="1500" smtClean="0">
                <a:solidFill>
                  <a:srgbClr val="000000"/>
                </a:solidFill>
                <a:latin typeface="Comic Sans MS - 20"/>
              </a:rPr>
              <a:t>Fantasy</a:t>
            </a:r>
          </a:p>
          <a:p>
            <a:r>
              <a:rPr lang="en-US" sz="1500" smtClean="0">
                <a:solidFill>
                  <a:srgbClr val="000000"/>
                </a:solidFill>
                <a:latin typeface="Comic Sans MS - 20"/>
              </a:rPr>
              <a:t>Play</a:t>
            </a:r>
          </a:p>
          <a:p>
            <a:r>
              <a:rPr lang="en-US" sz="1500" smtClean="0">
                <a:solidFill>
                  <a:srgbClr val="000000"/>
                </a:solidFill>
                <a:latin typeface="Comic Sans MS - 20"/>
              </a:rPr>
              <a:t>Poetry</a:t>
            </a:r>
          </a:p>
          <a:p>
            <a:r>
              <a:rPr lang="en-US" sz="1500" smtClean="0">
                <a:solidFill>
                  <a:srgbClr val="000000"/>
                </a:solidFill>
                <a:latin typeface="Comic Sans MS - 20"/>
              </a:rPr>
              <a:t>Nonfiction</a:t>
            </a:r>
          </a:p>
          <a:p>
            <a:r>
              <a:rPr lang="en-US" sz="1500" smtClean="0">
                <a:solidFill>
                  <a:srgbClr val="000000"/>
                </a:solidFill>
                <a:latin typeface="Comic Sans MS - 20"/>
              </a:rPr>
              <a:t>Informational</a:t>
            </a:r>
          </a:p>
          <a:p>
            <a:r>
              <a:rPr lang="en-US" sz="1500" smtClean="0">
                <a:solidFill>
                  <a:srgbClr val="000000"/>
                </a:solidFill>
                <a:latin typeface="Comic Sans MS - 20"/>
              </a:rPr>
              <a:t>Biography</a:t>
            </a:r>
          </a:p>
          <a:p>
            <a:endParaRPr lang="en-US" sz="1500" smtClean="0">
              <a:solidFill>
                <a:srgbClr val="000000"/>
              </a:solidFill>
              <a:latin typeface="Comic Sans MS - 20"/>
            </a:endParaRPr>
          </a:p>
          <a:p>
            <a:endParaRPr lang="en-US" sz="1500" smtClean="0">
              <a:solidFill>
                <a:srgbClr val="000000"/>
              </a:solidFill>
              <a:latin typeface="Comic Sans MS - 20"/>
            </a:endParaRPr>
          </a:p>
          <a:p>
            <a:endParaRPr lang="en-US" sz="1500">
              <a:solidFill>
                <a:srgbClr val="000000"/>
              </a:solidFill>
              <a:latin typeface="Comic Sans MS - 20"/>
            </a:endParaRPr>
          </a:p>
        </p:txBody>
      </p:sp>
    </p:spTree>
    <p:extLst>
      <p:ext uri="{BB962C8B-B14F-4D97-AF65-F5344CB8AC3E}">
        <p14:creationId xmlns:p14="http://schemas.microsoft.com/office/powerpoint/2010/main" val="289953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89000" y="431800"/>
            <a:ext cx="6700875" cy="615553"/>
          </a:xfrm>
          <a:prstGeom prst="rect">
            <a:avLst/>
          </a:prstGeom>
          <a:noFill/>
        </p:spPr>
        <p:txBody>
          <a:bodyPr vert="horz" rtlCol="0">
            <a:spAutoFit/>
          </a:bodyPr>
          <a:lstStyle/>
          <a:p>
            <a:pPr algn="ctr"/>
            <a:r>
              <a:rPr lang="en-US" sz="3400" b="1" smtClean="0">
                <a:solidFill>
                  <a:srgbClr val="000000"/>
                </a:solidFill>
                <a:latin typeface="Comic Sans MS - 45"/>
              </a:rPr>
              <a:t>Our Reading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457200" y="1295400"/>
            <a:ext cx="3771900" cy="3657600"/>
          </a:xfrm>
          <a:prstGeom prst="rect">
            <a:avLst/>
          </a:prstGeom>
          <a:solidFill>
            <a:scrgbClr r="0" g="0" b="0">
              <a:alpha val="0"/>
            </a:scrgbClr>
          </a:solidFill>
        </p:spPr>
      </p:pic>
      <p:sp>
        <p:nvSpPr>
          <p:cNvPr id="4" name="TextBox 3"/>
          <p:cNvSpPr txBox="1"/>
          <p:nvPr/>
        </p:nvSpPr>
        <p:spPr>
          <a:xfrm>
            <a:off x="482600" y="1346200"/>
            <a:ext cx="9537700" cy="3693319"/>
          </a:xfrm>
          <a:prstGeom prst="rect">
            <a:avLst/>
          </a:prstGeom>
          <a:noFill/>
        </p:spPr>
        <p:txBody>
          <a:bodyPr vert="horz" rtlCol="0">
            <a:spAutoFit/>
          </a:bodyPr>
          <a:lstStyle/>
          <a:p>
            <a:r>
              <a:rPr lang="en-US" smtClean="0">
                <a:solidFill>
                  <a:srgbClr val="000000"/>
                </a:solidFill>
                <a:latin typeface="Comic Sans MS - 24"/>
              </a:rPr>
              <a:t>In addition to decoding, fluency, and comprehension     students will be expected to use specific reading             strategies</a:t>
            </a:r>
          </a:p>
          <a:p>
            <a:r>
              <a:rPr lang="en-US" smtClean="0">
                <a:solidFill>
                  <a:srgbClr val="000000"/>
                </a:solidFill>
                <a:latin typeface="Comic Sans MS - 24"/>
              </a:rPr>
              <a:t>Predicting</a:t>
            </a:r>
          </a:p>
          <a:p>
            <a:r>
              <a:rPr lang="en-US" smtClean="0">
                <a:solidFill>
                  <a:srgbClr val="000000"/>
                </a:solidFill>
                <a:latin typeface="Comic Sans MS - 24"/>
              </a:rPr>
              <a:t>Summarizing</a:t>
            </a:r>
          </a:p>
          <a:p>
            <a:r>
              <a:rPr lang="en-US" smtClean="0">
                <a:solidFill>
                  <a:srgbClr val="000000"/>
                </a:solidFill>
                <a:latin typeface="Comic Sans MS - 24"/>
              </a:rPr>
              <a:t>Questioning</a:t>
            </a:r>
          </a:p>
          <a:p>
            <a:r>
              <a:rPr lang="en-US" smtClean="0">
                <a:solidFill>
                  <a:srgbClr val="000000"/>
                </a:solidFill>
                <a:latin typeface="Comic Sans MS - 24"/>
              </a:rPr>
              <a:t>Main Idea and Details</a:t>
            </a:r>
          </a:p>
          <a:p>
            <a:r>
              <a:rPr lang="en-US" smtClean="0">
                <a:solidFill>
                  <a:srgbClr val="000000"/>
                </a:solidFill>
                <a:latin typeface="Comic Sans MS - 24"/>
              </a:rPr>
              <a:t>Making Inferences</a:t>
            </a:r>
          </a:p>
          <a:p>
            <a:r>
              <a:rPr lang="en-US" smtClean="0">
                <a:solidFill>
                  <a:srgbClr val="000000"/>
                </a:solidFill>
                <a:latin typeface="Comic Sans MS - 24"/>
              </a:rPr>
              <a:t>Using Context Clues</a:t>
            </a:r>
          </a:p>
          <a:p>
            <a:r>
              <a:rPr lang="en-US" smtClean="0">
                <a:solidFill>
                  <a:srgbClr val="000000"/>
                </a:solidFill>
                <a:latin typeface="Comic Sans MS - 24"/>
              </a:rPr>
              <a:t>Sequencing Events</a:t>
            </a:r>
          </a:p>
          <a:p>
            <a:r>
              <a:rPr lang="en-US" smtClean="0">
                <a:solidFill>
                  <a:srgbClr val="000000"/>
                </a:solidFill>
                <a:latin typeface="Comic Sans MS - 24"/>
              </a:rPr>
              <a:t>Identifying Cause and Effect</a:t>
            </a:r>
          </a:p>
          <a:p>
            <a:endParaRPr lang="en-US" smtClean="0">
              <a:solidFill>
                <a:srgbClr val="000000"/>
              </a:solidFill>
              <a:latin typeface="Comic Sans MS - 24"/>
            </a:endParaRPr>
          </a:p>
          <a:p>
            <a:endParaRPr lang="en-US" smtClean="0">
              <a:solidFill>
                <a:srgbClr val="000000"/>
              </a:solidFill>
              <a:latin typeface="Comic Sans MS - 24"/>
            </a:endParaRPr>
          </a:p>
          <a:p>
            <a:endParaRPr lang="en-US">
              <a:solidFill>
                <a:srgbClr val="000000"/>
              </a:solidFill>
              <a:latin typeface="Comic Sans MS - 24"/>
            </a:endParaRPr>
          </a:p>
        </p:txBody>
      </p:sp>
    </p:spTree>
    <p:extLst>
      <p:ext uri="{BB962C8B-B14F-4D97-AF65-F5344CB8AC3E}">
        <p14:creationId xmlns:p14="http://schemas.microsoft.com/office/powerpoint/2010/main" val="287115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89000" y="431800"/>
            <a:ext cx="9131300" cy="615553"/>
          </a:xfrm>
          <a:prstGeom prst="rect">
            <a:avLst/>
          </a:prstGeom>
          <a:noFill/>
        </p:spPr>
        <p:txBody>
          <a:bodyPr vert="horz" rtlCol="0">
            <a:spAutoFit/>
          </a:bodyPr>
          <a:lstStyle/>
          <a:p>
            <a:pPr algn="ctr"/>
            <a:r>
              <a:rPr lang="en-US" sz="3400" b="1" smtClean="0">
                <a:solidFill>
                  <a:srgbClr val="000000"/>
                </a:solidFill>
                <a:latin typeface="Comic Sans MS - 45"/>
              </a:rPr>
              <a:t>Our Reading/Language Arts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457200" y="1295400"/>
            <a:ext cx="3771900" cy="3657600"/>
          </a:xfrm>
          <a:prstGeom prst="rect">
            <a:avLst/>
          </a:prstGeom>
          <a:solidFill>
            <a:scrgbClr r="0" g="0" b="0">
              <a:alpha val="0"/>
            </a:scrgbClr>
          </a:solidFill>
        </p:spPr>
      </p:pic>
      <p:sp>
        <p:nvSpPr>
          <p:cNvPr id="4" name="TextBox 3"/>
          <p:cNvSpPr txBox="1"/>
          <p:nvPr/>
        </p:nvSpPr>
        <p:spPr>
          <a:xfrm>
            <a:off x="304800" y="1841500"/>
            <a:ext cx="9537700" cy="3416320"/>
          </a:xfrm>
          <a:prstGeom prst="rect">
            <a:avLst/>
          </a:prstGeom>
          <a:noFill/>
        </p:spPr>
        <p:txBody>
          <a:bodyPr vert="horz" rtlCol="0">
            <a:spAutoFit/>
          </a:bodyPr>
          <a:lstStyle/>
          <a:p>
            <a:r>
              <a:rPr lang="en-US" smtClean="0">
                <a:solidFill>
                  <a:srgbClr val="000000"/>
                </a:solidFill>
                <a:latin typeface="Comic Sans MS - 24"/>
              </a:rPr>
              <a:t>Making Connections is important: text to self, text to text, and text to world</a:t>
            </a:r>
          </a:p>
          <a:p>
            <a:r>
              <a:rPr lang="en-US" smtClean="0">
                <a:solidFill>
                  <a:srgbClr val="000000"/>
                </a:solidFill>
                <a:latin typeface="Comic Sans MS - 24"/>
              </a:rPr>
              <a:t>Text Features - illustrations, bold print, captions, headings, labels, diagrams, photographs, recipes</a:t>
            </a:r>
          </a:p>
          <a:p>
            <a:r>
              <a:rPr lang="en-US" smtClean="0">
                <a:solidFill>
                  <a:srgbClr val="000000"/>
                </a:solidFill>
                <a:latin typeface="Comic Sans MS - 24"/>
              </a:rPr>
              <a:t>Reading Logs</a:t>
            </a:r>
          </a:p>
          <a:p>
            <a:endParaRPr lang="en-US" smtClean="0">
              <a:solidFill>
                <a:srgbClr val="000000"/>
              </a:solidFill>
              <a:latin typeface="Comic Sans MS - 24"/>
            </a:endParaRPr>
          </a:p>
          <a:p>
            <a:r>
              <a:rPr lang="en-US" smtClean="0">
                <a:solidFill>
                  <a:srgbClr val="000000"/>
                </a:solidFill>
                <a:latin typeface="Comic Sans MS - 24"/>
              </a:rPr>
              <a:t>Writing component includes using good "sound spellings"</a:t>
            </a:r>
          </a:p>
          <a:p>
            <a:r>
              <a:rPr lang="en-US" smtClean="0">
                <a:solidFill>
                  <a:srgbClr val="000000"/>
                </a:solidFill>
                <a:latin typeface="Comic Sans MS - 24"/>
              </a:rPr>
              <a:t>Utilizes word walls</a:t>
            </a:r>
          </a:p>
          <a:p>
            <a:r>
              <a:rPr lang="en-US" smtClean="0">
                <a:solidFill>
                  <a:srgbClr val="000000"/>
                </a:solidFill>
                <a:latin typeface="Comic Sans MS - 24"/>
              </a:rPr>
              <a:t>Correct punctuation, capitalization, grammar, mechanics and correct letter formation will be a focus</a:t>
            </a:r>
          </a:p>
          <a:p>
            <a:endParaRPr lang="en-US" smtClean="0">
              <a:solidFill>
                <a:srgbClr val="000000"/>
              </a:solidFill>
              <a:latin typeface="Comic Sans MS - 24"/>
            </a:endParaRPr>
          </a:p>
          <a:p>
            <a:endParaRPr lang="en-US" smtClean="0">
              <a:solidFill>
                <a:srgbClr val="000000"/>
              </a:solidFill>
              <a:latin typeface="Comic Sans MS - 24"/>
            </a:endParaRPr>
          </a:p>
          <a:p>
            <a:endParaRPr lang="en-US">
              <a:solidFill>
                <a:srgbClr val="000000"/>
              </a:solidFill>
              <a:latin typeface="Comic Sans MS - 24"/>
            </a:endParaRPr>
          </a:p>
        </p:txBody>
      </p:sp>
    </p:spTree>
    <p:extLst>
      <p:ext uri="{BB962C8B-B14F-4D97-AF65-F5344CB8AC3E}">
        <p14:creationId xmlns:p14="http://schemas.microsoft.com/office/powerpoint/2010/main" val="3973515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19200" y="431800"/>
            <a:ext cx="6035675" cy="615553"/>
          </a:xfrm>
          <a:prstGeom prst="rect">
            <a:avLst/>
          </a:prstGeom>
          <a:noFill/>
        </p:spPr>
        <p:txBody>
          <a:bodyPr vert="horz" rtlCol="0">
            <a:spAutoFit/>
          </a:bodyPr>
          <a:lstStyle/>
          <a:p>
            <a:pPr algn="ctr"/>
            <a:r>
              <a:rPr lang="en-US" sz="3400" b="1" smtClean="0">
                <a:solidFill>
                  <a:srgbClr val="000000"/>
                </a:solidFill>
                <a:latin typeface="Comic Sans MS - 45"/>
              </a:rPr>
              <a:t>Our Math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219200"/>
            <a:ext cx="7696200" cy="4267200"/>
          </a:xfrm>
          <a:prstGeom prst="rect">
            <a:avLst/>
          </a:prstGeom>
          <a:solidFill>
            <a:scrgbClr r="0" g="0" b="0">
              <a:alpha val="0"/>
            </a:scrgbClr>
          </a:solidFill>
        </p:spPr>
      </p:pic>
      <p:sp>
        <p:nvSpPr>
          <p:cNvPr id="4" name="TextBox 3"/>
          <p:cNvSpPr txBox="1"/>
          <p:nvPr/>
        </p:nvSpPr>
        <p:spPr>
          <a:xfrm>
            <a:off x="1054100" y="1270000"/>
            <a:ext cx="6981952" cy="3296159"/>
          </a:xfrm>
          <a:prstGeom prst="rect">
            <a:avLst/>
          </a:prstGeom>
          <a:noFill/>
        </p:spPr>
        <p:txBody>
          <a:bodyPr vert="horz" rtlCol="0">
            <a:spAutoFit/>
          </a:bodyPr>
          <a:lstStyle/>
          <a:p>
            <a:r>
              <a:rPr lang="en-US" sz="1200" smtClean="0">
                <a:solidFill>
                  <a:srgbClr val="000000"/>
                </a:solidFill>
                <a:latin typeface="Comic Sans MS - 16"/>
              </a:rPr>
              <a:t>4 Domains covered (</a:t>
            </a:r>
            <a:r>
              <a:rPr lang="en-US" sz="1200" b="1" smtClean="0">
                <a:solidFill>
                  <a:srgbClr val="FF6820"/>
                </a:solidFill>
                <a:latin typeface="Comic Sans MS - 16"/>
              </a:rPr>
              <a:t>Operations and Algebraic Thinking</a:t>
            </a:r>
            <a:r>
              <a:rPr lang="en-US" sz="1200" b="1" smtClean="0">
                <a:solidFill>
                  <a:srgbClr val="000000"/>
                </a:solidFill>
                <a:latin typeface="Comic Sans MS - 16"/>
              </a:rPr>
              <a:t>, </a:t>
            </a:r>
            <a:r>
              <a:rPr lang="en-US" sz="1200" b="1" smtClean="0">
                <a:solidFill>
                  <a:srgbClr val="32CD32"/>
                </a:solidFill>
                <a:latin typeface="Comic Sans MS - 16"/>
              </a:rPr>
              <a:t>Number and Operations in Base Ten</a:t>
            </a:r>
            <a:r>
              <a:rPr lang="en-US" sz="1200" b="1" smtClean="0">
                <a:solidFill>
                  <a:srgbClr val="000000"/>
                </a:solidFill>
                <a:latin typeface="Comic Sans MS - 16"/>
              </a:rPr>
              <a:t>, </a:t>
            </a:r>
            <a:r>
              <a:rPr lang="en-US" sz="1200" b="1" smtClean="0">
                <a:solidFill>
                  <a:srgbClr val="0000FF"/>
                </a:solidFill>
                <a:latin typeface="Comic Sans MS - 16"/>
              </a:rPr>
              <a:t>Measurement and Data</a:t>
            </a:r>
            <a:r>
              <a:rPr lang="en-US" sz="1200" b="1" smtClean="0">
                <a:solidFill>
                  <a:srgbClr val="000000"/>
                </a:solidFill>
                <a:latin typeface="Comic Sans MS - 16"/>
              </a:rPr>
              <a:t>, </a:t>
            </a:r>
            <a:r>
              <a:rPr lang="en-US" sz="1200" b="1" smtClean="0">
                <a:solidFill>
                  <a:srgbClr val="800080"/>
                </a:solidFill>
                <a:latin typeface="Comic Sans MS - 16"/>
              </a:rPr>
              <a:t>Geometry</a:t>
            </a:r>
            <a:r>
              <a:rPr lang="en-US" sz="1200" smtClean="0">
                <a:solidFill>
                  <a:srgbClr val="000000"/>
                </a:solidFill>
                <a:latin typeface="Comic Sans MS - 16"/>
              </a:rPr>
              <a:t>)</a:t>
            </a:r>
          </a:p>
          <a:p>
            <a:r>
              <a:rPr lang="en-US" sz="1200" smtClean="0">
                <a:solidFill>
                  <a:srgbClr val="000000"/>
                </a:solidFill>
                <a:latin typeface="Comic Sans MS - 16"/>
              </a:rPr>
              <a:t>10 Chapters cover 4 domains</a:t>
            </a:r>
          </a:p>
          <a:p>
            <a:r>
              <a:rPr lang="en-US" sz="1200" smtClean="0">
                <a:solidFill>
                  <a:srgbClr val="000000"/>
                </a:solidFill>
                <a:latin typeface="Comic Sans MS - 16"/>
              </a:rPr>
              <a:t>P</a:t>
            </a:r>
            <a:r>
              <a:rPr lang="en-US" sz="1200" b="1" smtClean="0">
                <a:solidFill>
                  <a:srgbClr val="32CD32"/>
                </a:solidFill>
                <a:latin typeface="Comic Sans MS - 16"/>
              </a:rPr>
              <a:t>lace Value</a:t>
            </a:r>
          </a:p>
          <a:p>
            <a:r>
              <a:rPr lang="en-US" sz="1200" b="1" smtClean="0">
                <a:solidFill>
                  <a:srgbClr val="32CD32"/>
                </a:solidFill>
                <a:latin typeface="Comic Sans MS - 16"/>
              </a:rPr>
              <a:t>A</a:t>
            </a:r>
            <a:r>
              <a:rPr lang="en-US" sz="1200" b="1" smtClean="0">
                <a:solidFill>
                  <a:srgbClr val="FF6820"/>
                </a:solidFill>
                <a:latin typeface="Comic Sans MS - 16"/>
              </a:rPr>
              <a:t>ddition Concepts</a:t>
            </a:r>
          </a:p>
          <a:p>
            <a:r>
              <a:rPr lang="en-US" sz="1200" b="1" smtClean="0">
                <a:solidFill>
                  <a:srgbClr val="FF6820"/>
                </a:solidFill>
                <a:latin typeface="Comic Sans MS - 16"/>
              </a:rPr>
              <a:t>Subtraction Concepts</a:t>
            </a:r>
          </a:p>
          <a:p>
            <a:r>
              <a:rPr lang="en-US" sz="1200" b="1" smtClean="0">
                <a:solidFill>
                  <a:srgbClr val="FF6820"/>
                </a:solidFill>
                <a:latin typeface="Comic Sans MS - 16"/>
              </a:rPr>
              <a:t>Addition Strategies to 20</a:t>
            </a:r>
          </a:p>
          <a:p>
            <a:r>
              <a:rPr lang="en-US" sz="1200" b="1" smtClean="0">
                <a:solidFill>
                  <a:srgbClr val="FF6820"/>
                </a:solidFill>
                <a:latin typeface="Comic Sans MS - 16"/>
              </a:rPr>
              <a:t>Subtraction Strategies to 20</a:t>
            </a:r>
          </a:p>
          <a:p>
            <a:r>
              <a:rPr lang="en-US" sz="1200" b="1" smtClean="0">
                <a:solidFill>
                  <a:srgbClr val="FF6820"/>
                </a:solidFill>
                <a:latin typeface="Comic Sans MS - 16"/>
              </a:rPr>
              <a:t>T</a:t>
            </a:r>
            <a:r>
              <a:rPr lang="en-US" sz="1200" b="1" smtClean="0">
                <a:solidFill>
                  <a:srgbClr val="32CD32"/>
                </a:solidFill>
                <a:latin typeface="Comic Sans MS - 16"/>
              </a:rPr>
              <a:t>wo Digit Addition and Subtraction</a:t>
            </a:r>
          </a:p>
          <a:p>
            <a:r>
              <a:rPr lang="en-US" sz="1200" b="1" smtClean="0">
                <a:solidFill>
                  <a:srgbClr val="32CD32"/>
                </a:solidFill>
                <a:latin typeface="Comic Sans MS - 16"/>
              </a:rPr>
              <a:t>O</a:t>
            </a:r>
            <a:r>
              <a:rPr lang="en-US" sz="1200" b="1" smtClean="0">
                <a:solidFill>
                  <a:srgbClr val="0000FF"/>
                </a:solidFill>
                <a:latin typeface="Comic Sans MS - 16"/>
              </a:rPr>
              <a:t>rganize and Use Graphs</a:t>
            </a:r>
          </a:p>
          <a:p>
            <a:r>
              <a:rPr lang="en-US" sz="1200" b="1" smtClean="0">
                <a:solidFill>
                  <a:srgbClr val="0000FF"/>
                </a:solidFill>
                <a:latin typeface="Comic Sans MS - 16"/>
              </a:rPr>
              <a:t>Measurement and Time</a:t>
            </a:r>
          </a:p>
          <a:p>
            <a:r>
              <a:rPr lang="en-US" sz="1200" b="1" smtClean="0">
                <a:solidFill>
                  <a:srgbClr val="0000FF"/>
                </a:solidFill>
                <a:latin typeface="Comic Sans MS - 16"/>
              </a:rPr>
              <a:t>T</a:t>
            </a:r>
            <a:r>
              <a:rPr lang="en-US" sz="1200" b="1" smtClean="0">
                <a:solidFill>
                  <a:srgbClr val="800080"/>
                </a:solidFill>
                <a:latin typeface="Comic Sans MS - 16"/>
              </a:rPr>
              <a:t>wo Dimensional Shapes and Equal Shares</a:t>
            </a:r>
          </a:p>
          <a:p>
            <a:r>
              <a:rPr lang="en-US" sz="1200" b="1" smtClean="0">
                <a:solidFill>
                  <a:srgbClr val="800080"/>
                </a:solidFill>
                <a:latin typeface="Comic Sans MS - 16"/>
              </a:rPr>
              <a:t>Three Dimensional Shapes</a:t>
            </a:r>
          </a:p>
          <a:p>
            <a:r>
              <a:rPr lang="en-US" sz="1200" b="1" smtClean="0">
                <a:solidFill>
                  <a:srgbClr val="800080"/>
                </a:solidFill>
                <a:latin typeface="Comic Sans MS - 16"/>
              </a:rPr>
              <a:t>B</a:t>
            </a:r>
            <a:r>
              <a:rPr lang="en-US" sz="1200" smtClean="0">
                <a:solidFill>
                  <a:srgbClr val="000000"/>
                </a:solidFill>
                <a:latin typeface="Comic Sans MS - 16"/>
              </a:rPr>
              <a:t>egin with Chapter 5 Place Value this week (Number and Operations in Base Ten)</a:t>
            </a:r>
          </a:p>
          <a:p>
            <a:r>
              <a:rPr lang="en-US" sz="1200" smtClean="0">
                <a:solidFill>
                  <a:srgbClr val="000000"/>
                </a:solidFill>
                <a:latin typeface="Comic Sans MS - 16"/>
              </a:rPr>
              <a:t>Homework goes along with skills taught that day and will be in take home folder each night</a:t>
            </a:r>
          </a:p>
          <a:p>
            <a:pPr algn="ctr"/>
            <a:r>
              <a:rPr lang="en-US" sz="1200" smtClean="0">
                <a:solidFill>
                  <a:srgbClr val="000000"/>
                </a:solidFill>
                <a:latin typeface="Comic Sans MS - 16"/>
              </a:rPr>
              <a:t>Math groups will begin shortly</a:t>
            </a:r>
          </a:p>
          <a:p>
            <a:pPr algn="r"/>
            <a:r>
              <a:rPr lang="en-US" sz="1200" smtClean="0">
                <a:solidFill>
                  <a:srgbClr val="000000"/>
                </a:solidFill>
                <a:latin typeface="Comic Sans MS - 16"/>
              </a:rPr>
              <a:t>centers, independent work, teacher</a:t>
            </a:r>
            <a:endParaRPr lang="en-US" sz="1200">
              <a:solidFill>
                <a:srgbClr val="000000"/>
              </a:solidFill>
              <a:latin typeface="Comic Sans MS - 16"/>
            </a:endParaRPr>
          </a:p>
        </p:txBody>
      </p:sp>
    </p:spTree>
    <p:extLst>
      <p:ext uri="{BB962C8B-B14F-4D97-AF65-F5344CB8AC3E}">
        <p14:creationId xmlns:p14="http://schemas.microsoft.com/office/powerpoint/2010/main" val="368248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19200" y="431800"/>
            <a:ext cx="6035675" cy="615553"/>
          </a:xfrm>
          <a:prstGeom prst="rect">
            <a:avLst/>
          </a:prstGeom>
          <a:noFill/>
        </p:spPr>
        <p:txBody>
          <a:bodyPr vert="horz" rtlCol="0">
            <a:spAutoFit/>
          </a:bodyPr>
          <a:lstStyle/>
          <a:p>
            <a:pPr algn="ctr"/>
            <a:r>
              <a:rPr lang="en-US" sz="3400" b="1" smtClean="0">
                <a:solidFill>
                  <a:srgbClr val="000000"/>
                </a:solidFill>
                <a:latin typeface="Comic Sans MS - 45"/>
              </a:rPr>
              <a:t>Our Math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219200"/>
            <a:ext cx="7696200" cy="4267200"/>
          </a:xfrm>
          <a:prstGeom prst="rect">
            <a:avLst/>
          </a:prstGeom>
          <a:solidFill>
            <a:scrgbClr r="0" g="0" b="0">
              <a:alpha val="0"/>
            </a:scrgbClr>
          </a:solidFill>
        </p:spPr>
      </p:pic>
      <p:sp>
        <p:nvSpPr>
          <p:cNvPr id="4" name="TextBox 3"/>
          <p:cNvSpPr txBox="1"/>
          <p:nvPr/>
        </p:nvSpPr>
        <p:spPr>
          <a:xfrm>
            <a:off x="1054100" y="1270000"/>
            <a:ext cx="7209689" cy="3332002"/>
          </a:xfrm>
          <a:prstGeom prst="rect">
            <a:avLst/>
          </a:prstGeom>
          <a:noFill/>
        </p:spPr>
        <p:txBody>
          <a:bodyPr vert="horz" rtlCol="0">
            <a:spAutoFit/>
          </a:bodyPr>
          <a:lstStyle/>
          <a:p>
            <a:r>
              <a:rPr lang="en-US" sz="1500" smtClean="0">
                <a:solidFill>
                  <a:srgbClr val="000000"/>
                </a:solidFill>
                <a:latin typeface="Comic Sans MS - 20"/>
              </a:rPr>
              <a:t>Classwork</a:t>
            </a:r>
          </a:p>
          <a:p>
            <a:r>
              <a:rPr lang="en-US" sz="1500" smtClean="0">
                <a:solidFill>
                  <a:srgbClr val="000000"/>
                </a:solidFill>
                <a:latin typeface="Comic Sans MS - 20"/>
              </a:rPr>
              <a:t>On My Own</a:t>
            </a:r>
          </a:p>
          <a:p>
            <a:r>
              <a:rPr lang="en-US" sz="1500" smtClean="0">
                <a:solidFill>
                  <a:srgbClr val="000000"/>
                </a:solidFill>
                <a:latin typeface="Comic Sans MS - 20"/>
              </a:rPr>
              <a:t>Homework</a:t>
            </a:r>
          </a:p>
          <a:p>
            <a:endParaRPr lang="en-US" sz="1500" smtClean="0">
              <a:solidFill>
                <a:srgbClr val="000000"/>
              </a:solidFill>
              <a:latin typeface="Comic Sans MS - 20"/>
            </a:endParaRPr>
          </a:p>
          <a:p>
            <a:r>
              <a:rPr lang="en-US" sz="1500" smtClean="0">
                <a:solidFill>
                  <a:srgbClr val="000000"/>
                </a:solidFill>
                <a:latin typeface="Comic Sans MS - 20"/>
              </a:rPr>
              <a:t>Vo</a:t>
            </a:r>
            <a:r>
              <a:rPr lang="en-US" sz="1600" smtClean="0">
                <a:solidFill>
                  <a:srgbClr val="000000"/>
                </a:solidFill>
                <a:latin typeface="Comic Sans MS - 22"/>
              </a:rPr>
              <a:t>cabulary Cards will be sent home in a plastic bag.  Please keep them together and in a safe place at home.  Practice nightly.</a:t>
            </a:r>
          </a:p>
          <a:p>
            <a:endParaRPr lang="en-US" sz="1600" smtClean="0">
              <a:solidFill>
                <a:srgbClr val="000000"/>
              </a:solidFill>
              <a:latin typeface="Comic Sans MS - 22"/>
            </a:endParaRPr>
          </a:p>
          <a:p>
            <a:r>
              <a:rPr lang="en-US" sz="1600" smtClean="0">
                <a:solidFill>
                  <a:srgbClr val="000000"/>
                </a:solidFill>
                <a:latin typeface="Comic Sans MS - 22"/>
              </a:rPr>
              <a:t>Chapter Tests will be announced beforehand.  Check homework sheet (in homework journal) and our grade level website. Any Classwork, On My Own, or Homework pages will look similar to the test.  No surprises! Review them each night.</a:t>
            </a:r>
          </a:p>
          <a:p>
            <a:endParaRPr lang="en-US" sz="1600" smtClean="0">
              <a:solidFill>
                <a:srgbClr val="000000"/>
              </a:solidFill>
              <a:latin typeface="Comic Sans MS - 22"/>
            </a:endParaRPr>
          </a:p>
          <a:p>
            <a:r>
              <a:rPr lang="en-US" sz="1600" smtClean="0">
                <a:solidFill>
                  <a:srgbClr val="000000"/>
                </a:solidFill>
                <a:latin typeface="Comic Sans MS - 22"/>
              </a:rPr>
              <a:t>ADD/SUBTRACT within 20 by end of year.</a:t>
            </a:r>
            <a:endParaRPr lang="en-US" sz="1600">
              <a:solidFill>
                <a:srgbClr val="000000"/>
              </a:solidFill>
              <a:latin typeface="Comic Sans MS - 22"/>
            </a:endParaRPr>
          </a:p>
        </p:txBody>
      </p:sp>
    </p:spTree>
    <p:extLst>
      <p:ext uri="{BB962C8B-B14F-4D97-AF65-F5344CB8AC3E}">
        <p14:creationId xmlns:p14="http://schemas.microsoft.com/office/powerpoint/2010/main" val="390790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60500" y="482600"/>
            <a:ext cx="5864199" cy="569387"/>
          </a:xfrm>
          <a:prstGeom prst="rect">
            <a:avLst/>
          </a:prstGeom>
          <a:noFill/>
        </p:spPr>
        <p:txBody>
          <a:bodyPr vert="horz" rtlCol="0">
            <a:spAutoFit/>
          </a:bodyPr>
          <a:lstStyle/>
          <a:p>
            <a:pPr algn="ctr"/>
            <a:r>
              <a:rPr lang="en-US" sz="3100" b="1" smtClean="0">
                <a:solidFill>
                  <a:srgbClr val="000000"/>
                </a:solidFill>
                <a:latin typeface="Comic Sans MS - 41"/>
              </a:rPr>
              <a:t>Our Health Curriculum</a:t>
            </a:r>
            <a:endParaRPr lang="en-US" sz="3100" b="1">
              <a:solidFill>
                <a:srgbClr val="000000"/>
              </a:solidFill>
              <a:latin typeface="Comic Sans MS - 41"/>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371600"/>
            <a:ext cx="7696200" cy="2362200"/>
          </a:xfrm>
          <a:prstGeom prst="rect">
            <a:avLst/>
          </a:prstGeom>
          <a:solidFill>
            <a:scrgbClr r="0" g="0" b="0">
              <a:alpha val="0"/>
            </a:scrgbClr>
          </a:solidFill>
        </p:spPr>
      </p:pic>
      <p:sp>
        <p:nvSpPr>
          <p:cNvPr id="4" name="TextBox 3"/>
          <p:cNvSpPr txBox="1"/>
          <p:nvPr/>
        </p:nvSpPr>
        <p:spPr>
          <a:xfrm>
            <a:off x="1168400" y="1422400"/>
            <a:ext cx="7496175" cy="738664"/>
          </a:xfrm>
          <a:prstGeom prst="rect">
            <a:avLst/>
          </a:prstGeom>
          <a:noFill/>
        </p:spPr>
        <p:txBody>
          <a:bodyPr vert="horz" rtlCol="0">
            <a:spAutoFit/>
          </a:bodyPr>
          <a:lstStyle/>
          <a:p>
            <a:r>
              <a:rPr lang="en-US" sz="1400" smtClean="0">
                <a:solidFill>
                  <a:srgbClr val="000000"/>
                </a:solidFill>
                <a:latin typeface="Comic Sans MS - 19"/>
              </a:rPr>
              <a:t>Flip Chart</a:t>
            </a:r>
          </a:p>
          <a:p>
            <a:r>
              <a:rPr lang="en-US" sz="1400" smtClean="0">
                <a:solidFill>
                  <a:srgbClr val="000000"/>
                </a:solidFill>
                <a:latin typeface="Comic Sans MS - 19"/>
              </a:rPr>
              <a:t>Including Friends and Feelings, Community Helpers, Family, Nutrition and Fitness</a:t>
            </a:r>
          </a:p>
          <a:p>
            <a:endParaRPr lang="en-US" sz="1400">
              <a:solidFill>
                <a:srgbClr val="000000"/>
              </a:solidFill>
              <a:latin typeface="Comic Sans MS - 19"/>
            </a:endParaRPr>
          </a:p>
        </p:txBody>
      </p:sp>
      <p:grpSp>
        <p:nvGrpSpPr>
          <p:cNvPr id="7" name="Group 6"/>
          <p:cNvGrpSpPr/>
          <p:nvPr/>
        </p:nvGrpSpPr>
        <p:grpSpPr>
          <a:xfrm>
            <a:off x="0" y="3429000"/>
            <a:ext cx="9271000" cy="990601"/>
            <a:chOff x="0" y="3429000"/>
            <a:chExt cx="9271000" cy="990601"/>
          </a:xfrm>
        </p:grpSpPr>
        <p:sp>
          <p:nvSpPr>
            <p:cNvPr id="5" name="Freeform 4"/>
            <p:cNvSpPr/>
            <p:nvPr/>
          </p:nvSpPr>
          <p:spPr>
            <a:xfrm>
              <a:off x="0" y="3429000"/>
              <a:ext cx="9144001" cy="990601"/>
            </a:xfrm>
            <a:custGeom>
              <a:avLst/>
              <a:gdLst/>
              <a:ahLst/>
              <a:cxnLst/>
              <a:rect l="0" t="0" r="0" b="0"/>
              <a:pathLst>
                <a:path w="9144001" h="990601">
                  <a:moveTo>
                    <a:pt x="0" y="0"/>
                  </a:moveTo>
                  <a:lnTo>
                    <a:pt x="9144000" y="0"/>
                  </a:lnTo>
                  <a:lnTo>
                    <a:pt x="9144000" y="990600"/>
                  </a:lnTo>
                  <a:lnTo>
                    <a:pt x="0" y="990600"/>
                  </a:lnTo>
                  <a:close/>
                </a:path>
              </a:pathLst>
            </a:custGeom>
            <a:solidFill>
              <a:schemeClr val="accent1">
                <a:alpha val="1000"/>
              </a:schemeClr>
            </a:solidFill>
            <a:ln w="0" cap="flat" cmpd="sng" algn="ctr">
              <a:solidFill>
                <a:schemeClr val="accent1">
                  <a:shade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3429000"/>
              <a:ext cx="9271000" cy="553998"/>
            </a:xfrm>
            <a:prstGeom prst="rect">
              <a:avLst/>
            </a:prstGeom>
            <a:noFill/>
          </p:spPr>
          <p:txBody>
            <a:bodyPr vert="horz" rtlCol="0">
              <a:spAutoFit/>
            </a:bodyPr>
            <a:lstStyle/>
            <a:p>
              <a:r>
                <a:rPr lang="en-US" sz="3000" b="1" smtClean="0">
                  <a:solidFill>
                    <a:srgbClr val="000000"/>
                  </a:solidFill>
                  <a:latin typeface="Comic Sans MS - 41"/>
                </a:rPr>
                <a:t>Our Social Studies Curriculum</a:t>
              </a:r>
              <a:endParaRPr lang="en-US" sz="3000" b="1">
                <a:solidFill>
                  <a:srgbClr val="000000"/>
                </a:solidFill>
                <a:latin typeface="Comic Sans MS - 41"/>
              </a:endParaRPr>
            </a:p>
          </p:txBody>
        </p:sp>
      </p:grpSp>
      <p:grpSp>
        <p:nvGrpSpPr>
          <p:cNvPr id="10" name="Group 9"/>
          <p:cNvGrpSpPr/>
          <p:nvPr/>
        </p:nvGrpSpPr>
        <p:grpSpPr>
          <a:xfrm>
            <a:off x="2171700" y="4279900"/>
            <a:ext cx="7823200" cy="4071672"/>
            <a:chOff x="2171700" y="4279900"/>
            <a:chExt cx="7823200" cy="4071672"/>
          </a:xfrm>
        </p:grpSpPr>
        <p:sp>
          <p:nvSpPr>
            <p:cNvPr id="8" name="Freeform 7"/>
            <p:cNvSpPr/>
            <p:nvPr/>
          </p:nvSpPr>
          <p:spPr>
            <a:xfrm>
              <a:off x="2235200" y="4279900"/>
              <a:ext cx="7696201" cy="4071672"/>
            </a:xfrm>
            <a:custGeom>
              <a:avLst/>
              <a:gdLst/>
              <a:ahLst/>
              <a:cxnLst/>
              <a:rect l="0" t="0" r="0" b="0"/>
              <a:pathLst>
                <a:path w="7696201" h="4071672">
                  <a:moveTo>
                    <a:pt x="0" y="0"/>
                  </a:moveTo>
                  <a:lnTo>
                    <a:pt x="7696200" y="0"/>
                  </a:lnTo>
                  <a:lnTo>
                    <a:pt x="7696200" y="4071671"/>
                  </a:lnTo>
                  <a:lnTo>
                    <a:pt x="0" y="4071671"/>
                  </a:lnTo>
                  <a:close/>
                </a:path>
              </a:pathLst>
            </a:custGeom>
            <a:solidFill>
              <a:schemeClr val="accent1">
                <a:alpha val="1000"/>
              </a:schemeClr>
            </a:solidFill>
            <a:ln w="0" cap="flat" cmpd="sng" algn="ctr">
              <a:solidFill>
                <a:schemeClr val="accent1">
                  <a:shade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71700" y="4279900"/>
              <a:ext cx="7823200" cy="2308324"/>
            </a:xfrm>
            <a:prstGeom prst="rect">
              <a:avLst/>
            </a:prstGeom>
            <a:noFill/>
          </p:spPr>
          <p:txBody>
            <a:bodyPr vert="horz" rtlCol="0">
              <a:spAutoFit/>
            </a:bodyPr>
            <a:lstStyle/>
            <a:p>
              <a:r>
                <a:rPr lang="en-US" sz="2400" smtClean="0">
                  <a:solidFill>
                    <a:srgbClr val="000000"/>
                  </a:solidFill>
                  <a:latin typeface="Comic Sans MS - 32"/>
                </a:rPr>
                <a:t>Time for Kids</a:t>
              </a:r>
            </a:p>
            <a:p>
              <a:r>
                <a:rPr lang="en-US" sz="2400" smtClean="0">
                  <a:solidFill>
                    <a:srgbClr val="000000"/>
                  </a:solidFill>
                  <a:latin typeface="Comic Sans MS - 32"/>
                </a:rPr>
                <a:t>United Streaming Videos</a:t>
              </a:r>
            </a:p>
            <a:p>
              <a:r>
                <a:rPr lang="en-US" sz="2400" smtClean="0">
                  <a:solidFill>
                    <a:srgbClr val="000000"/>
                  </a:solidFill>
                  <a:latin typeface="Comic Sans MS - 32"/>
                </a:rPr>
                <a:t>6 Units - Time for School, In My Community, Work! Work! Work!, Our Earth, Our Resources, This is Our Country, Our Country, Our World</a:t>
              </a:r>
            </a:p>
            <a:p>
              <a:endParaRPr lang="en-US" sz="2400">
                <a:solidFill>
                  <a:srgbClr val="000000"/>
                </a:solidFill>
                <a:latin typeface="Comic Sans MS - 32"/>
              </a:endParaRPr>
            </a:p>
          </p:txBody>
        </p:sp>
      </p:grpSp>
    </p:spTree>
    <p:extLst>
      <p:ext uri="{BB962C8B-B14F-4D97-AF65-F5344CB8AC3E}">
        <p14:creationId xmlns:p14="http://schemas.microsoft.com/office/powerpoint/2010/main" val="221730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1700" y="508000"/>
            <a:ext cx="6681750" cy="615553"/>
          </a:xfrm>
          <a:prstGeom prst="rect">
            <a:avLst/>
          </a:prstGeom>
          <a:noFill/>
        </p:spPr>
        <p:txBody>
          <a:bodyPr vert="horz" rtlCol="0">
            <a:spAutoFit/>
          </a:bodyPr>
          <a:lstStyle/>
          <a:p>
            <a:pPr algn="ctr"/>
            <a:r>
              <a:rPr lang="en-US" sz="3400" b="1" smtClean="0">
                <a:solidFill>
                  <a:srgbClr val="000000"/>
                </a:solidFill>
                <a:latin typeface="Comic Sans MS - 45"/>
              </a:rPr>
              <a:t>Our Science Curriculum</a:t>
            </a:r>
            <a:endParaRPr lang="en-US" sz="3400" b="1">
              <a:solidFill>
                <a:srgbClr val="000000"/>
              </a:solidFill>
              <a:latin typeface="Comic Sans MS - 45"/>
            </a:endParaRPr>
          </a:p>
        </p:txBody>
      </p:sp>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685800" y="1219200"/>
            <a:ext cx="7696200" cy="4876800"/>
          </a:xfrm>
          <a:prstGeom prst="rect">
            <a:avLst/>
          </a:prstGeom>
          <a:solidFill>
            <a:scrgbClr r="0" g="0" b="0">
              <a:alpha val="0"/>
            </a:scrgbClr>
          </a:solidFill>
        </p:spPr>
      </p:pic>
      <p:sp>
        <p:nvSpPr>
          <p:cNvPr id="4" name="TextBox 3"/>
          <p:cNvSpPr txBox="1"/>
          <p:nvPr/>
        </p:nvSpPr>
        <p:spPr>
          <a:xfrm>
            <a:off x="1168400" y="1270000"/>
            <a:ext cx="8851900" cy="3600986"/>
          </a:xfrm>
          <a:prstGeom prst="rect">
            <a:avLst/>
          </a:prstGeom>
          <a:noFill/>
        </p:spPr>
        <p:txBody>
          <a:bodyPr vert="horz" rtlCol="0">
            <a:spAutoFit/>
          </a:bodyPr>
          <a:lstStyle/>
          <a:p>
            <a:r>
              <a:rPr lang="en-US" sz="1900" smtClean="0">
                <a:solidFill>
                  <a:srgbClr val="000000"/>
                </a:solidFill>
                <a:latin typeface="Comic Sans MS - 26"/>
              </a:rPr>
              <a:t>4 Units</a:t>
            </a:r>
          </a:p>
          <a:p>
            <a:r>
              <a:rPr lang="en-US" sz="1900" smtClean="0">
                <a:solidFill>
                  <a:srgbClr val="000000"/>
                </a:solidFill>
                <a:latin typeface="Comic Sans MS - 26"/>
              </a:rPr>
              <a:t>Life Science, Earth Science, Space and Technology, Physical Science</a:t>
            </a:r>
          </a:p>
          <a:p>
            <a:r>
              <a:rPr lang="en-US" sz="1900" smtClean="0">
                <a:solidFill>
                  <a:srgbClr val="000000"/>
                </a:solidFill>
                <a:latin typeface="Comic Sans MS - 26"/>
              </a:rPr>
              <a:t>Hands on experiments</a:t>
            </a:r>
          </a:p>
          <a:p>
            <a:r>
              <a:rPr lang="en-US" sz="1900" smtClean="0">
                <a:solidFill>
                  <a:srgbClr val="000000"/>
                </a:solidFill>
                <a:latin typeface="Comic Sans MS - 26"/>
              </a:rPr>
              <a:t>Butterfly garden, growing plants, mixing paint</a:t>
            </a:r>
          </a:p>
          <a:p>
            <a:r>
              <a:rPr lang="en-US" sz="1900" smtClean="0">
                <a:solidFill>
                  <a:srgbClr val="000000"/>
                </a:solidFill>
                <a:latin typeface="Comic Sans MS - 26"/>
              </a:rPr>
              <a:t>Flip Chart Activities</a:t>
            </a:r>
          </a:p>
          <a:p>
            <a:r>
              <a:rPr lang="en-US" sz="1900" smtClean="0">
                <a:solidFill>
                  <a:srgbClr val="000000"/>
                </a:solidFill>
                <a:latin typeface="Comic Sans MS - 26"/>
              </a:rPr>
              <a:t>Mindpoint Quiz Show</a:t>
            </a:r>
          </a:p>
          <a:p>
            <a:r>
              <a:rPr lang="en-US" sz="1900" smtClean="0">
                <a:solidFill>
                  <a:srgbClr val="000000"/>
                </a:solidFill>
                <a:latin typeface="Comic Sans MS - 26"/>
              </a:rPr>
              <a:t>United Streaming</a:t>
            </a:r>
          </a:p>
          <a:p>
            <a:r>
              <a:rPr lang="en-US" sz="1900" smtClean="0">
                <a:solidFill>
                  <a:srgbClr val="000000"/>
                </a:solidFill>
                <a:latin typeface="Comic Sans MS - 26"/>
              </a:rPr>
              <a:t>Every Student Learns DVDs</a:t>
            </a:r>
          </a:p>
          <a:p>
            <a:r>
              <a:rPr lang="en-US" sz="1900" smtClean="0">
                <a:solidFill>
                  <a:srgbClr val="000000"/>
                </a:solidFill>
                <a:latin typeface="Comic Sans MS - 26"/>
              </a:rPr>
              <a:t>Leveled Readers</a:t>
            </a:r>
          </a:p>
          <a:p>
            <a:endParaRPr lang="en-US" sz="1900" smtClean="0">
              <a:solidFill>
                <a:srgbClr val="000000"/>
              </a:solidFill>
              <a:latin typeface="Comic Sans MS - 26"/>
            </a:endParaRPr>
          </a:p>
          <a:p>
            <a:endParaRPr lang="en-US" sz="1900" smtClean="0">
              <a:solidFill>
                <a:srgbClr val="000000"/>
              </a:solidFill>
              <a:latin typeface="Comic Sans MS - 26"/>
            </a:endParaRPr>
          </a:p>
          <a:p>
            <a:endParaRPr lang="en-US" sz="1900">
              <a:solidFill>
                <a:srgbClr val="000000"/>
              </a:solidFill>
              <a:latin typeface="Comic Sans MS - 26"/>
            </a:endParaRPr>
          </a:p>
        </p:txBody>
      </p:sp>
    </p:spTree>
    <p:extLst>
      <p:ext uri="{BB962C8B-B14F-4D97-AF65-F5344CB8AC3E}">
        <p14:creationId xmlns:p14="http://schemas.microsoft.com/office/powerpoint/2010/main" val="476849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800</Words>
  <Application>Microsoft Office PowerPoint</Application>
  <PresentationFormat>Custom</PresentationFormat>
  <Paragraphs>146</Paragraphs>
  <Slides>15</Slides>
  <Notes>0</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15</vt:i4>
      </vt:variant>
    </vt:vector>
  </HeadingPairs>
  <TitlesOfParts>
    <vt:vector size="36" baseType="lpstr">
      <vt:lpstr>Arial</vt:lpstr>
      <vt:lpstr>Comic Sans MS - 50</vt:lpstr>
      <vt:lpstr>Comic Sans MS - 24</vt:lpstr>
      <vt:lpstr>Tahoma - 36</vt:lpstr>
      <vt:lpstr>Comic Sans MS - 18</vt:lpstr>
      <vt:lpstr>Wingdings - 46</vt:lpstr>
      <vt:lpstr>Comic Sans MS - 49</vt:lpstr>
      <vt:lpstr>Comic Sans MS - 36</vt:lpstr>
      <vt:lpstr>Comic Sans MS - 25</vt:lpstr>
      <vt:lpstr>Comic Sans MS - 41</vt:lpstr>
      <vt:lpstr>Comic Sans MS - 45</vt:lpstr>
      <vt:lpstr>Comic Sans MS - 28</vt:lpstr>
      <vt:lpstr>Comic Sans MS - 16</vt:lpstr>
      <vt:lpstr>Comic Sans MS - 46</vt:lpstr>
      <vt:lpstr>Comic Sans MS - 22</vt:lpstr>
      <vt:lpstr>Comic Sans MS - 19</vt:lpstr>
      <vt:lpstr>Calibri</vt:lpstr>
      <vt:lpstr>Comic Sans MS - 26</vt:lpstr>
      <vt:lpstr>Comic Sans MS - 32</vt:lpstr>
      <vt:lpstr>Comic Sans MS - 20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PGCPS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Teschko</dc:creator>
  <cp:lastModifiedBy>Tara Teschko</cp:lastModifiedBy>
  <cp:revision>1</cp:revision>
  <dcterms:created xsi:type="dcterms:W3CDTF">2014-09-03T14:37:08Z</dcterms:created>
  <dcterms:modified xsi:type="dcterms:W3CDTF">2014-09-03T14:37:21Z</dcterms:modified>
</cp:coreProperties>
</file>